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37"/>
  </p:notesMasterIdLst>
  <p:handoutMasterIdLst>
    <p:handoutMasterId r:id="rId38"/>
  </p:handoutMasterIdLst>
  <p:sldIdLst>
    <p:sldId id="256" r:id="rId2"/>
    <p:sldId id="291" r:id="rId3"/>
    <p:sldId id="258" r:id="rId4"/>
    <p:sldId id="259" r:id="rId5"/>
    <p:sldId id="260" r:id="rId6"/>
    <p:sldId id="261" r:id="rId7"/>
    <p:sldId id="262" r:id="rId8"/>
    <p:sldId id="290" r:id="rId9"/>
    <p:sldId id="264" r:id="rId10"/>
    <p:sldId id="284" r:id="rId11"/>
    <p:sldId id="285" r:id="rId12"/>
    <p:sldId id="265" r:id="rId13"/>
    <p:sldId id="286" r:id="rId14"/>
    <p:sldId id="287" r:id="rId15"/>
    <p:sldId id="267" r:id="rId16"/>
    <p:sldId id="288" r:id="rId17"/>
    <p:sldId id="292" r:id="rId18"/>
    <p:sldId id="271" r:id="rId19"/>
    <p:sldId id="273" r:id="rId20"/>
    <p:sldId id="274" r:id="rId21"/>
    <p:sldId id="275" r:id="rId22"/>
    <p:sldId id="276" r:id="rId23"/>
    <p:sldId id="277" r:id="rId24"/>
    <p:sldId id="279" r:id="rId25"/>
    <p:sldId id="280" r:id="rId26"/>
    <p:sldId id="278" r:id="rId27"/>
    <p:sldId id="281" r:id="rId28"/>
    <p:sldId id="282" r:id="rId29"/>
    <p:sldId id="289" r:id="rId30"/>
    <p:sldId id="293" r:id="rId31"/>
    <p:sldId id="283" r:id="rId32"/>
    <p:sldId id="294" r:id="rId33"/>
    <p:sldId id="295" r:id="rId34"/>
    <p:sldId id="296" r:id="rId35"/>
    <p:sldId id="297" r:id="rId36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5962"/>
    <a:srgbClr val="6D717D"/>
    <a:srgbClr val="DEDEDE"/>
    <a:srgbClr val="F9F9F9"/>
    <a:srgbClr val="F7F7F7"/>
    <a:srgbClr val="949494"/>
    <a:srgbClr val="C4C4C4"/>
    <a:srgbClr val="DCDC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0" autoAdjust="0"/>
    <p:restoredTop sz="82127" autoAdjust="0"/>
  </p:normalViewPr>
  <p:slideViewPr>
    <p:cSldViewPr>
      <p:cViewPr varScale="1">
        <p:scale>
          <a:sx n="63" d="100"/>
          <a:sy n="63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56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042" y="-9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dirty="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0327ABD6-A45A-4FE3-B4BB-55D7A7FF7B64}" type="datetimeFigureOut">
              <a:rPr lang="de-DE"/>
              <a:pPr>
                <a:defRPr/>
              </a:pPr>
              <a:t>25.09.2011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dirty="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16028719-CCD5-4C71-BFE3-3D679DA453E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dirty="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416F7886-C9D6-4335-B38E-F3D16CB20865}" type="datetimeFigureOut">
              <a:rPr lang="de-DE"/>
              <a:pPr>
                <a:defRPr/>
              </a:pPr>
              <a:t>25.09.2011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dirty="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98D46DA0-1319-47ED-8C7E-255C295985CA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AT" smtClean="0"/>
              <a:t>zur Person</a:t>
            </a:r>
          </a:p>
        </p:txBody>
      </p:sp>
      <p:sp>
        <p:nvSpPr>
          <p:cNvPr id="1843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EEFC13-BDA5-49C1-AC61-E389E9C59922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3686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3F45FD-A86D-46B7-A619-3A762713A600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3891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8974E4-1853-46E0-99A4-0EC88C2AA36D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4096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280B26-B40B-4408-AFAF-C29E00A14A0F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4301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34C155-E6AE-480A-BDD3-7E1B2AC0399B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4505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26CA36-71A4-46ED-9DC4-9C456DF905DD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smtClean="0"/>
              <a:t>„Genau das was ich will“, aber verbunden mit entsprechenden Kosten</a:t>
            </a:r>
          </a:p>
        </p:txBody>
      </p:sp>
      <p:sp>
        <p:nvSpPr>
          <p:cNvPr id="4710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09585D-CDA5-48BC-87E9-80F5A273AEEE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smtClean="0"/>
              <a:t>Nutzen</a:t>
            </a:r>
          </a:p>
          <a:p>
            <a:pPr>
              <a:spcBef>
                <a:spcPct val="0"/>
              </a:spcBef>
            </a:pPr>
            <a:r>
              <a:rPr lang="de-DE" smtClean="0"/>
              <a:t>Zielgruppe</a:t>
            </a:r>
          </a:p>
          <a:p>
            <a:pPr>
              <a:spcBef>
                <a:spcPct val="0"/>
              </a:spcBef>
            </a:pPr>
            <a:r>
              <a:rPr lang="de-DE" smtClean="0"/>
              <a:t>Inhalte &amp; Funktionen definieren</a:t>
            </a:r>
          </a:p>
          <a:p>
            <a:pPr>
              <a:spcBef>
                <a:spcPct val="0"/>
              </a:spcBef>
            </a:pPr>
            <a:r>
              <a:rPr lang="de-DE" smtClean="0"/>
              <a:t>Ausfand</a:t>
            </a:r>
          </a:p>
          <a:p>
            <a:pPr>
              <a:spcBef>
                <a:spcPct val="0"/>
              </a:spcBef>
            </a:pPr>
            <a:r>
              <a:rPr lang="de-DE" smtClean="0"/>
              <a:t>Kosten</a:t>
            </a:r>
          </a:p>
        </p:txBody>
      </p:sp>
      <p:sp>
        <p:nvSpPr>
          <p:cNvPr id="4915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8805E6-3ED7-44C4-9863-52FE2399F566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5120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FA046F-AC4D-4197-9989-FD092B1B4405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smtClean="0"/>
              <a:t>min. 2 Personen für Wartung </a:t>
            </a:r>
            <a:r>
              <a:rPr lang="de-DE" smtClean="0">
                <a:sym typeface="Wingdings" pitchFamily="2" charset="2"/>
              </a:rPr>
              <a:t> Zeitaufteilung, Abhängigkeit</a:t>
            </a:r>
            <a:endParaRPr lang="de-DE" smtClean="0"/>
          </a:p>
        </p:txBody>
      </p:sp>
      <p:sp>
        <p:nvSpPr>
          <p:cNvPr id="5325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00318A-DE0C-4FA7-9743-2FF7BF38F023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5529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7DE782-F782-45BA-A872-2AD2605214F6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2048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FB9704-5FFF-43DE-BC77-731E867D5043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smtClean="0"/>
              <a:t>Dynamische Seiten </a:t>
            </a:r>
            <a:r>
              <a:rPr lang="de-DE" smtClean="0">
                <a:sym typeface="Wingdings" pitchFamily="2" charset="2"/>
              </a:rPr>
              <a:t> AKTUALISIERUNG!!!!</a:t>
            </a:r>
            <a:endParaRPr lang="de-DE" smtClean="0"/>
          </a:p>
        </p:txBody>
      </p:sp>
      <p:sp>
        <p:nvSpPr>
          <p:cNvPr id="5734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1E0BA0-6EAB-4A4F-97F2-6614FED82535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672759-730F-46BA-ABC3-80E9AB907F0A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smtClean="0">
                <a:sym typeface="Wingdings" pitchFamily="2" charset="2"/>
              </a:rPr>
              <a:t> Subpages</a:t>
            </a:r>
            <a:endParaRPr lang="de-DE" smtClean="0"/>
          </a:p>
        </p:txBody>
      </p:sp>
      <p:sp>
        <p:nvSpPr>
          <p:cNvPr id="6144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D011C1-7043-4FF8-93B2-D06F9736D9E9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smtClean="0"/>
              <a:t>auch mehrere Domains auf einen Webspace möglich</a:t>
            </a:r>
          </a:p>
        </p:txBody>
      </p:sp>
      <p:sp>
        <p:nvSpPr>
          <p:cNvPr id="6349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4369CA-22DD-414D-B4F2-3062B97A1577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smtClean="0"/>
              <a:t>zur statischen Seite „gezwungen“</a:t>
            </a:r>
          </a:p>
          <a:p>
            <a:pPr>
              <a:spcBef>
                <a:spcPct val="0"/>
              </a:spcBef>
            </a:pPr>
            <a:r>
              <a:rPr lang="de-DE" smtClean="0"/>
              <a:t>Dynamik nur mit sehr hohem Aufwand</a:t>
            </a:r>
          </a:p>
          <a:p>
            <a:pPr>
              <a:spcBef>
                <a:spcPct val="0"/>
              </a:spcBef>
            </a:pPr>
            <a:r>
              <a:rPr lang="de-DE" smtClean="0"/>
              <a:t>Wartung </a:t>
            </a:r>
            <a:r>
              <a:rPr lang="de-DE" smtClean="0">
                <a:sym typeface="Wingdings" pitchFamily="2" charset="2"/>
              </a:rPr>
              <a:t> immer nur PC mit Programm</a:t>
            </a:r>
          </a:p>
          <a:p>
            <a:pPr>
              <a:spcBef>
                <a:spcPct val="0"/>
              </a:spcBef>
            </a:pPr>
            <a:endParaRPr lang="de-DE" smtClean="0"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de-DE" smtClean="0">
                <a:sym typeface="Wingdings" pitchFamily="2" charset="2"/>
              </a:rPr>
              <a:t>SYNCHRONISATION</a:t>
            </a:r>
            <a:endParaRPr lang="de-DE" smtClean="0"/>
          </a:p>
        </p:txBody>
      </p:sp>
      <p:sp>
        <p:nvSpPr>
          <p:cNvPr id="6553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2AAFC3-0264-46B5-9BE0-1E67AE6406FA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6758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110D93-7BB1-4F6B-86DF-C83FBE3482D3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smtClean="0"/>
              <a:t>mit Design verpackt</a:t>
            </a:r>
          </a:p>
          <a:p>
            <a:pPr>
              <a:spcBef>
                <a:spcPct val="0"/>
              </a:spcBef>
            </a:pPr>
            <a:endParaRPr lang="de-DE" smtClean="0"/>
          </a:p>
          <a:p>
            <a:pPr>
              <a:spcBef>
                <a:spcPct val="0"/>
              </a:spcBef>
            </a:pPr>
            <a:r>
              <a:rPr lang="de-DE" smtClean="0"/>
              <a:t>statische &amp; dynamische Seiten</a:t>
            </a:r>
          </a:p>
          <a:p>
            <a:pPr>
              <a:spcBef>
                <a:spcPct val="0"/>
              </a:spcBef>
            </a:pPr>
            <a:r>
              <a:rPr lang="de-DE" smtClean="0"/>
              <a:t>Umwandlung leicht</a:t>
            </a:r>
          </a:p>
          <a:p>
            <a:pPr>
              <a:spcBef>
                <a:spcPct val="0"/>
              </a:spcBef>
            </a:pPr>
            <a:endParaRPr lang="de-DE" smtClean="0"/>
          </a:p>
          <a:p>
            <a:pPr>
              <a:spcBef>
                <a:spcPct val="0"/>
              </a:spcBef>
            </a:pPr>
            <a:r>
              <a:rPr lang="de-DE" smtClean="0"/>
              <a:t>auch spezifische Systeme (selbst programmiert) möglich</a:t>
            </a:r>
          </a:p>
          <a:p>
            <a:pPr>
              <a:spcBef>
                <a:spcPct val="0"/>
              </a:spcBef>
            </a:pPr>
            <a:endParaRPr lang="de-DE" smtClean="0"/>
          </a:p>
          <a:p>
            <a:pPr>
              <a:spcBef>
                <a:spcPct val="0"/>
              </a:spcBef>
            </a:pPr>
            <a:r>
              <a:rPr lang="de-DE" smtClean="0"/>
              <a:t>Wartung: jeder PC mit Internet, direkt am Server arbeiten</a:t>
            </a:r>
          </a:p>
        </p:txBody>
      </p:sp>
      <p:sp>
        <p:nvSpPr>
          <p:cNvPr id="6963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25E032-2FCA-4B83-92A1-41161B0F0C7F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de-D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7168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6158F2-E4F0-449A-B9FE-1CD4635B9635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de-D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7373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2F5466-1A1F-49FA-97CF-D60DCBAD0415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de-D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7577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3BC9D6-FA0C-4741-96DA-305D768EB09A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2253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98954A-7617-4BF3-BEC9-04737AD6F4EB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7782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F80B2C-5DE9-40D2-BE9E-2570DE553798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de-D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7987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675463-9CB4-499C-96FB-4B152769DA48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8192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8F0B3D-F0A7-41F7-A6B5-9870A9EBBABF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de-D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8397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53E7DF4-FC0B-4518-ABB3-31646DF6626D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de-D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8601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8A9D44-20FA-465F-A73D-9A8361B282CC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de-D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8806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B0374F-ED75-4525-B45F-269445EE2CD0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smtClean="0"/>
              <a:t>Informationsangebot im Internet steigt stetig</a:t>
            </a:r>
          </a:p>
          <a:p>
            <a:pPr>
              <a:spcBef>
                <a:spcPct val="0"/>
              </a:spcBef>
            </a:pPr>
            <a:r>
              <a:rPr lang="de-DE" smtClean="0"/>
              <a:t>2009 erstmals mehr als eine Milliarde Internetnutzer</a:t>
            </a:r>
          </a:p>
          <a:p>
            <a:pPr>
              <a:spcBef>
                <a:spcPct val="0"/>
              </a:spcBef>
            </a:pPr>
            <a:r>
              <a:rPr lang="de-DE" smtClean="0"/>
              <a:t>ca. 35% davon nutzen Facebook</a:t>
            </a:r>
          </a:p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2457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05B93C-C24A-442F-800D-DB86D5AF2B5B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smtClean="0"/>
              <a:t>Reichweite: 	rasantes Wachstum an Informationen und Vernetzung, zielgruppenorientierte Informationsquelle</a:t>
            </a:r>
          </a:p>
          <a:p>
            <a:pPr>
              <a:spcBef>
                <a:spcPct val="0"/>
              </a:spcBef>
            </a:pPr>
            <a:r>
              <a:rPr lang="de-DE" smtClean="0"/>
              <a:t>Aktualität:	einfache Aktualisierung, kostenlost </a:t>
            </a:r>
            <a:r>
              <a:rPr lang="de-DE" smtClean="0">
                <a:sym typeface="Wingdings" pitchFamily="2" charset="2"/>
              </a:rPr>
              <a:t> Drucksorten, Briefe kosten Geld</a:t>
            </a:r>
          </a:p>
          <a:p>
            <a:pPr>
              <a:spcBef>
                <a:spcPct val="0"/>
              </a:spcBef>
            </a:pPr>
            <a:r>
              <a:rPr lang="de-DE" smtClean="0">
                <a:sym typeface="Wingdings" pitchFamily="2" charset="2"/>
              </a:rPr>
              <a:t>Umfang:	viele Informationen an zentraler Stelle</a:t>
            </a:r>
          </a:p>
          <a:p>
            <a:pPr>
              <a:spcBef>
                <a:spcPct val="0"/>
              </a:spcBef>
            </a:pPr>
            <a:r>
              <a:rPr lang="de-DE" smtClean="0">
                <a:sym typeface="Wingdings" pitchFamily="2" charset="2"/>
              </a:rPr>
              <a:t>Interaktivität: Möglichkeit der Interaktion für Benutzer, Mitglieder (Kommentare, Gästebücher, Foren, Fotos hochladen)  gesteigerte Bindung</a:t>
            </a:r>
          </a:p>
          <a:p>
            <a:pPr>
              <a:spcBef>
                <a:spcPct val="0"/>
              </a:spcBef>
            </a:pPr>
            <a:r>
              <a:rPr lang="de-DE" smtClean="0"/>
              <a:t>Effektivität:	automatische Weiterverarbeitung von Daten </a:t>
            </a:r>
            <a:r>
              <a:rPr lang="de-DE" smtClean="0">
                <a:sym typeface="Wingdings" pitchFamily="2" charset="2"/>
              </a:rPr>
              <a:t> Aufwand wird verringert (Newsletter für Schriftführer, Öffentlichkeitsarbeit)</a:t>
            </a:r>
          </a:p>
          <a:p>
            <a:pPr>
              <a:spcBef>
                <a:spcPct val="0"/>
              </a:spcBef>
            </a:pPr>
            <a:r>
              <a:rPr lang="de-DE" smtClean="0">
                <a:sym typeface="Wingdings" pitchFamily="2" charset="2"/>
              </a:rPr>
              <a:t>Kosteneinsparung: durch Effektivität, hier eher nicht relevant, eher für Firmen</a:t>
            </a:r>
            <a:endParaRPr lang="de-DE" smtClean="0"/>
          </a:p>
        </p:txBody>
      </p:sp>
      <p:sp>
        <p:nvSpPr>
          <p:cNvPr id="2662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226043-C0C0-4B36-98E2-18F8926A0949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2867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DE9277-8AA4-4224-98A5-B13994716195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smtClean="0"/>
              <a:t>aktive Öffentlichkeitsarbeit: laufend aktuelle Infos, nicht nur wenn in Zeitung</a:t>
            </a:r>
          </a:p>
        </p:txBody>
      </p:sp>
      <p:sp>
        <p:nvSpPr>
          <p:cNvPr id="3072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7484B0-960B-48F6-8BC6-1AE21F8A9F9F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3277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EA0388-A50D-4F5C-B94D-FF7BC7159DDB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smtClean="0"/>
              <a:t>eigene Homepage </a:t>
            </a:r>
            <a:r>
              <a:rPr lang="de-DE" smtClean="0">
                <a:sym typeface="Wingdings" pitchFamily="2" charset="2"/>
              </a:rPr>
              <a:t> Königsklasse der Internetpräsenz</a:t>
            </a:r>
          </a:p>
          <a:p>
            <a:pPr>
              <a:spcBef>
                <a:spcPct val="0"/>
              </a:spcBef>
            </a:pPr>
            <a:endParaRPr lang="de-DE" smtClean="0">
              <a:sym typeface="Wingdings" pitchFamily="2" charset="2"/>
            </a:endParaRPr>
          </a:p>
        </p:txBody>
      </p:sp>
      <p:sp>
        <p:nvSpPr>
          <p:cNvPr id="3481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227C96-98F8-40DB-B998-52280551D424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BC91A-0DB5-42A9-B1D4-1DD3687DF7DB}" type="datetime1">
              <a:rPr lang="de-DE"/>
              <a:pPr>
                <a:defRPr/>
              </a:pPr>
              <a:t>25.09.2011</a:t>
            </a:fld>
            <a:endParaRPr lang="de-DE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D05ED-E2B5-49E0-8C9E-1390EF4C5170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Thomas Hauser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8CDB4-0763-434D-9AE3-21F9F130D50E}" type="datetime1">
              <a:rPr lang="de-DE"/>
              <a:pPr>
                <a:defRPr/>
              </a:pPr>
              <a:t>25.09.2011</a:t>
            </a:fld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28AB9-49C7-46B5-A40C-E59EFD473676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Thomas Hauser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 smtClean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3B1C6-8642-47CE-9E51-9FC2BC72756E}" type="datetime1">
              <a:rPr lang="de-DE"/>
              <a:pPr>
                <a:defRPr/>
              </a:pPr>
              <a:t>25.09.2011</a:t>
            </a:fld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E6513-DBD1-4A0A-8885-98ED8F4D9A98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Thomas Hauser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45657-0CFA-4500-B6A5-DF7051E64D54}" type="datetime1">
              <a:rPr lang="de-DE"/>
              <a:pPr>
                <a:defRPr/>
              </a:pPr>
              <a:t>25.09.2011</a:t>
            </a:fld>
            <a:endParaRPr lang="de-DE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C2D11-3557-4062-AB3D-8F41A9023032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Thomas Hauser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72E79-85E5-47DE-9F52-C08478A1AAE2}" type="datetime1">
              <a:rPr lang="de-DE"/>
              <a:pPr>
                <a:defRPr/>
              </a:pPr>
              <a:t>25.09.2011</a:t>
            </a:fld>
            <a:endParaRPr lang="de-DE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00EA3-7D0F-4A5F-9737-40871B968BA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Thomas Hauser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58679"/>
            <a:ext cx="7315200" cy="1154097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1ED85-60B8-49C4-AC25-5A8E6C61ACDC}" type="datetime1">
              <a:rPr lang="de-DE"/>
              <a:pPr>
                <a:defRPr/>
              </a:pPr>
              <a:t>25.09.2011</a:t>
            </a:fld>
            <a:endParaRPr lang="de-DE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B293F-AEAC-4703-9A25-99358B1A289E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Thomas Hauser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4F068-FF62-448C-A100-DAD4E4CF9B8A}" type="datetime1">
              <a:rPr lang="de-DE"/>
              <a:pPr>
                <a:defRPr/>
              </a:pPr>
              <a:t>25.09.2011</a:t>
            </a:fld>
            <a:endParaRPr lang="de-DE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45345-B095-450C-B2BB-94E1599798F8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Thomas Hauser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659404"/>
            <a:ext cx="7315200" cy="721924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99592" y="1052737"/>
            <a:ext cx="7315200" cy="4032448"/>
          </a:xfrm>
        </p:spPr>
        <p:txBody>
          <a:bodyPr>
            <a:normAutofit/>
          </a:bodyPr>
          <a:lstStyle>
            <a:lvl1pPr marL="502920" indent="-457200">
              <a:buFont typeface="+mj-lt"/>
              <a:buAutoNum type="arabicPeriod"/>
              <a:defRPr sz="3200"/>
            </a:lvl1pPr>
            <a:lvl2pPr marL="777240" indent="-457200">
              <a:buFont typeface="Arial" pitchFamily="34" charset="0"/>
              <a:buChar char="•"/>
              <a:defRPr sz="24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DD7C8-DBBD-41D8-B84C-544779FCA903}" type="datetime1">
              <a:rPr lang="de-DE"/>
              <a:pPr>
                <a:defRPr/>
              </a:pPr>
              <a:t>25.09.2011</a:t>
            </a:fld>
            <a:endParaRPr lang="de-DE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B94C-ACE7-485D-AD82-EE84056AE17A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Thomas Hauser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260648"/>
            <a:ext cx="7315200" cy="115409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79AAC-D9E3-4692-BC9D-40FB5694645C}" type="datetime1">
              <a:rPr lang="de-DE"/>
              <a:pPr>
                <a:defRPr/>
              </a:pPr>
              <a:t>25.09.2011</a:t>
            </a:fld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95782-1026-4F70-9025-4EFD3D8156A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Thomas Hauser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288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4314" y="16288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260648"/>
            <a:ext cx="7315200" cy="1154097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539552" y="2420888"/>
            <a:ext cx="3941008" cy="3915904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6" y="2420888"/>
            <a:ext cx="3922721" cy="391590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2F568-7257-473E-9BD4-B96F672B42A3}" type="datetime1">
              <a:rPr lang="de-DE"/>
              <a:pPr>
                <a:defRPr/>
              </a:pPr>
              <a:t>25.09.2011</a:t>
            </a:fld>
            <a:endParaRPr lang="de-D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3DB7A-1F5C-41B9-B922-EEC9E5F65F90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Thomas Hauser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6380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51520" y="260648"/>
            <a:ext cx="7978080" cy="1154097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539552" y="3383280"/>
            <a:ext cx="3941008" cy="2953512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6" y="3383280"/>
            <a:ext cx="3922721" cy="29535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5"/>
          </p:nvPr>
        </p:nvSpPr>
        <p:spPr>
          <a:xfrm>
            <a:off x="467545" y="1557338"/>
            <a:ext cx="8064896" cy="935037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948EF-3EEE-42D9-A4D3-DFFE1ED3DBF3}" type="datetime1">
              <a:rPr lang="de-DE"/>
              <a:pPr>
                <a:defRPr/>
              </a:pPr>
              <a:t>25.09.2011</a:t>
            </a:fld>
            <a:endParaRPr lang="de-D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6AD7C-3F8B-4676-A2A6-6534CCE1DDA8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Thomas Hauser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287DF-DEAC-49AE-A1C2-6BFBD17CE1E9}" type="datetime1">
              <a:rPr lang="de-DE"/>
              <a:pPr>
                <a:defRPr/>
              </a:pPr>
              <a:t>25.09.2011</a:t>
            </a:fld>
            <a:endParaRPr lang="de-DE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62A01-6055-451F-8566-B7F17B8278C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Thomas Hauser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0FC4F-D3FE-445F-A8DE-DF1FA946978F}" type="datetime1">
              <a:rPr lang="de-DE"/>
              <a:pPr>
                <a:defRPr/>
              </a:pPr>
              <a:t>25.09.2011</a:t>
            </a:fld>
            <a:endParaRPr lang="de-DE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EC876-1F13-414A-BEED-63DB2B2CC15F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Thomas Hauser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EDEDE"/>
            </a:gs>
            <a:gs pos="64999">
              <a:srgbClr val="F9F9F9"/>
            </a:gs>
            <a:gs pos="100000">
              <a:srgbClr val="F7F7F7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975" y="265113"/>
            <a:ext cx="85725" cy="5730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69325" y="265113"/>
            <a:ext cx="576263" cy="5730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188913"/>
            <a:ext cx="7315200" cy="6492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052513"/>
            <a:ext cx="73152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8313" y="6308725"/>
            <a:ext cx="1189037" cy="298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alpha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BA28A3-1106-4C5A-A129-7A02A9384786}" type="datetime1">
              <a:rPr lang="de-DE"/>
              <a:pPr>
                <a:defRPr/>
              </a:pPr>
              <a:t>25.09.2011</a:t>
            </a:fld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6863" y="6308725"/>
            <a:ext cx="939800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093536E-3073-484A-8CC8-076A84D9C820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5375" y="6308725"/>
            <a:ext cx="2246313" cy="301625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Thomas Hauser</a:t>
            </a: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2" r:id="rId2"/>
    <p:sldLayoutId id="2147483731" r:id="rId3"/>
    <p:sldLayoutId id="2147483730" r:id="rId4"/>
    <p:sldLayoutId id="2147483729" r:id="rId5"/>
    <p:sldLayoutId id="2147483728" r:id="rId6"/>
    <p:sldLayoutId id="2147483727" r:id="rId7"/>
    <p:sldLayoutId id="2147483726" r:id="rId8"/>
    <p:sldLayoutId id="2147483725" r:id="rId9"/>
    <p:sldLayoutId id="2147483724" r:id="rId10"/>
    <p:sldLayoutId id="2147483723" r:id="rId11"/>
    <p:sldLayoutId id="2147483722" r:id="rId12"/>
    <p:sldLayoutId id="214748372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effectLst>
            <a:reflection blurRad="6350" stA="55000" endA="300" endPos="20000" dist="12700" dir="5400000" sy="-100000" algn="bl" rotWithShape="0"/>
          </a:effectLst>
          <a:latin typeface="Impact" pitchFamily="34" charset="0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24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1pPr>
      <a:lvl2pPr marL="501650" indent="-182563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20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2pPr>
      <a:lvl3pPr marL="685800" indent="-182563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kern="1200">
          <a:solidFill>
            <a:schemeClr val="tx1"/>
          </a:solidFill>
          <a:latin typeface="Myriad Pro" pitchFamily="34" charset="0"/>
          <a:ea typeface="+mn-ea"/>
          <a:cs typeface="+mn-cs"/>
        </a:defRPr>
      </a:lvl3pPr>
      <a:lvl4pPr marL="914400" indent="-182563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6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4pPr>
      <a:lvl5pPr marL="1143000" indent="-182563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6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om\Desktop\glob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1295400"/>
            <a:ext cx="2517775" cy="2517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/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2516624"/>
            <a:ext cx="7315200" cy="2595025"/>
          </a:xfrm>
        </p:spPr>
        <p:txBody>
          <a:bodyPr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sz="8000" dirty="0" smtClean="0">
                <a:solidFill>
                  <a:srgbClr val="C00000"/>
                </a:solidFill>
                <a:effectLst>
                  <a:reflection blurRad="6350" stA="55000" endA="300" endPos="30000" dist="12700" dir="5400000" sy="-100000" algn="bl" rotWithShape="0"/>
                </a:effectLst>
              </a:rPr>
              <a:t>I</a:t>
            </a:r>
            <a:r>
              <a:rPr lang="de-DE" sz="8000" dirty="0" smtClean="0">
                <a:effectLst>
                  <a:reflection blurRad="6350" stA="55000" endA="300" endPos="30000" dist="12700" dir="5400000" sy="-100000" algn="bl" rotWithShape="0"/>
                </a:effectLst>
              </a:rPr>
              <a:t>nternetpräsenz</a:t>
            </a:r>
            <a:endParaRPr lang="de-DE" sz="8000" dirty="0">
              <a:effectLst>
                <a:reflection blurRad="6350" stA="55000" endA="300" endPos="30000" dist="12700" dir="5400000" sy="-100000" algn="bl" rotWithShape="0"/>
              </a:effectLst>
            </a:endParaRPr>
          </a:p>
        </p:txBody>
      </p:sp>
      <p:sp>
        <p:nvSpPr>
          <p:cNvPr id="17411" name="Untertitel 2"/>
          <p:cNvSpPr>
            <a:spLocks noGrp="1"/>
          </p:cNvSpPr>
          <p:nvPr>
            <p:ph type="subTitle" idx="1"/>
          </p:nvPr>
        </p:nvSpPr>
        <p:spPr>
          <a:xfrm>
            <a:off x="762000" y="5102225"/>
            <a:ext cx="7626350" cy="990600"/>
          </a:xfrm>
        </p:spPr>
        <p:txBody>
          <a:bodyPr/>
          <a:lstStyle/>
          <a:p>
            <a:pPr algn="ctr"/>
            <a:r>
              <a:rPr lang="de-DE" sz="2800" b="1" i="1" smtClean="0">
                <a:latin typeface="Myriad Pro"/>
              </a:rPr>
              <a:t>Schulungstag – Unterinntaler Trachtenverband</a:t>
            </a:r>
          </a:p>
          <a:p>
            <a:pPr algn="ctr"/>
            <a:r>
              <a:rPr lang="de-DE" b="1" i="1" smtClean="0">
                <a:latin typeface="Myriad Pro"/>
              </a:rPr>
              <a:t>21. Mai 2011</a:t>
            </a:r>
          </a:p>
        </p:txBody>
      </p:sp>
      <p:sp>
        <p:nvSpPr>
          <p:cNvPr id="17412" name="Textfeld 3"/>
          <p:cNvSpPr txBox="1">
            <a:spLocks noChangeArrowheads="1"/>
          </p:cNvSpPr>
          <p:nvPr/>
        </p:nvSpPr>
        <p:spPr bwMode="auto">
          <a:xfrm>
            <a:off x="323850" y="6275388"/>
            <a:ext cx="33115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600"/>
              <a:t>Ing. Thomas Hauser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platzhalter 3"/>
          <p:cNvSpPr>
            <a:spLocks noGrp="1"/>
          </p:cNvSpPr>
          <p:nvPr>
            <p:ph type="body" idx="1"/>
          </p:nvPr>
        </p:nvSpPr>
        <p:spPr>
          <a:xfrm>
            <a:off x="395288" y="2743200"/>
            <a:ext cx="3365500" cy="622300"/>
          </a:xfrm>
        </p:spPr>
        <p:txBody>
          <a:bodyPr/>
          <a:lstStyle/>
          <a:p>
            <a:r>
              <a:rPr lang="de-DE" smtClean="0">
                <a:latin typeface="Myriad Pro"/>
              </a:rPr>
              <a:t>Vorteile</a:t>
            </a:r>
          </a:p>
        </p:txBody>
      </p:sp>
      <p:sp>
        <p:nvSpPr>
          <p:cNvPr id="35842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595813" y="2743200"/>
            <a:ext cx="3362325" cy="622300"/>
          </a:xfrm>
        </p:spPr>
        <p:txBody>
          <a:bodyPr/>
          <a:lstStyle/>
          <a:p>
            <a:r>
              <a:rPr lang="de-DE" smtClean="0">
                <a:latin typeface="Myriad Pro"/>
              </a:rPr>
              <a:t>Nachteile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M</a:t>
            </a:r>
            <a:r>
              <a:rPr lang="de-DE" dirty="0" smtClean="0"/>
              <a:t>öglichkeiten – Soziale Netzwerke</a:t>
            </a:r>
            <a:endParaRPr lang="de-DE" dirty="0"/>
          </a:p>
        </p:txBody>
      </p:sp>
      <p:sp>
        <p:nvSpPr>
          <p:cNvPr id="35844" name="Inhaltsplatzhalter 2"/>
          <p:cNvSpPr>
            <a:spLocks noGrp="1"/>
          </p:cNvSpPr>
          <p:nvPr>
            <p:ph sz="quarter" idx="13"/>
          </p:nvPr>
        </p:nvSpPr>
        <p:spPr>
          <a:xfrm>
            <a:off x="539750" y="3382963"/>
            <a:ext cx="3940175" cy="2954337"/>
          </a:xfrm>
        </p:spPr>
        <p:txBody>
          <a:bodyPr/>
          <a:lstStyle/>
          <a:p>
            <a:pPr marL="342900" indent="-342900"/>
            <a:r>
              <a:rPr lang="de-DE" smtClean="0">
                <a:latin typeface="Myriad Pro"/>
                <a:sym typeface="Wingdings" pitchFamily="2" charset="2"/>
              </a:rPr>
              <a:t>schnelle Einrichtung</a:t>
            </a:r>
          </a:p>
          <a:p>
            <a:pPr marL="342900" indent="-342900"/>
            <a:r>
              <a:rPr lang="de-DE" smtClean="0">
                <a:latin typeface="Myriad Pro"/>
                <a:sym typeface="Wingdings" pitchFamily="2" charset="2"/>
              </a:rPr>
              <a:t>einfache Bedienbarkeit</a:t>
            </a:r>
          </a:p>
          <a:p>
            <a:pPr marL="342900" indent="-342900"/>
            <a:r>
              <a:rPr lang="de-DE" smtClean="0">
                <a:latin typeface="Myriad Pro"/>
                <a:sym typeface="Wingdings" pitchFamily="2" charset="2"/>
              </a:rPr>
              <a:t>hohe Bekanntheit der Plattformen</a:t>
            </a:r>
          </a:p>
          <a:p>
            <a:pPr marL="342900" indent="-342900"/>
            <a:r>
              <a:rPr lang="de-DE" smtClean="0">
                <a:latin typeface="Myriad Pro"/>
                <a:sym typeface="Wingdings" pitchFamily="2" charset="2"/>
              </a:rPr>
              <a:t>günstig / gratis</a:t>
            </a:r>
          </a:p>
        </p:txBody>
      </p:sp>
      <p:sp>
        <p:nvSpPr>
          <p:cNvPr id="35845" name="Inhaltsplatzhalter 5"/>
          <p:cNvSpPr>
            <a:spLocks noGrp="1"/>
          </p:cNvSpPr>
          <p:nvPr>
            <p:ph sz="quarter" idx="14"/>
          </p:nvPr>
        </p:nvSpPr>
        <p:spPr>
          <a:xfrm>
            <a:off x="4681538" y="3382963"/>
            <a:ext cx="3922712" cy="2954337"/>
          </a:xfrm>
        </p:spPr>
        <p:txBody>
          <a:bodyPr/>
          <a:lstStyle/>
          <a:p>
            <a:r>
              <a:rPr lang="de-DE" smtClean="0">
                <a:latin typeface="Myriad Pro"/>
              </a:rPr>
              <a:t>Anpassungsmöglichkeiten begrenzt</a:t>
            </a:r>
          </a:p>
          <a:p>
            <a:r>
              <a:rPr lang="de-DE" smtClean="0">
                <a:latin typeface="Myriad Pro"/>
              </a:rPr>
              <a:t>Abhängigkeit</a:t>
            </a:r>
          </a:p>
          <a:p>
            <a:r>
              <a:rPr lang="de-DE" smtClean="0">
                <a:latin typeface="Myriad Pro"/>
              </a:rPr>
              <a:t>Kompromisse nötig</a:t>
            </a:r>
          </a:p>
          <a:p>
            <a:r>
              <a:rPr lang="de-DE" smtClean="0">
                <a:latin typeface="Myriad Pro"/>
              </a:rPr>
              <a:t>Erweiterung schwierig</a:t>
            </a:r>
          </a:p>
        </p:txBody>
      </p:sp>
      <p:sp>
        <p:nvSpPr>
          <p:cNvPr id="35846" name="Inhaltsplatzhalter 7"/>
          <p:cNvSpPr>
            <a:spLocks noGrp="1"/>
          </p:cNvSpPr>
          <p:nvPr>
            <p:ph sz="quarter" idx="15"/>
          </p:nvPr>
        </p:nvSpPr>
        <p:spPr>
          <a:xfrm>
            <a:off x="468313" y="1557338"/>
            <a:ext cx="8064500" cy="935037"/>
          </a:xfrm>
        </p:spPr>
        <p:txBody>
          <a:bodyPr/>
          <a:lstStyle/>
          <a:p>
            <a:pPr marL="44450" indent="0">
              <a:buFont typeface="Wingdings" pitchFamily="2" charset="2"/>
              <a:buNone/>
            </a:pPr>
            <a:r>
              <a:rPr lang="de-DE" smtClean="0">
                <a:latin typeface="Myriad Pro"/>
                <a:sym typeface="Wingdings" pitchFamily="2" charset="2"/>
              </a:rPr>
              <a:t>Präsenz in einem der vielen sozialen Netzwerke.</a:t>
            </a:r>
          </a:p>
          <a:p>
            <a:pPr marL="44450" indent="0">
              <a:buFont typeface="Wingdings" pitchFamily="2" charset="2"/>
              <a:buNone/>
            </a:pPr>
            <a:r>
              <a:rPr lang="de-DE" smtClean="0">
                <a:latin typeface="Myriad Pro"/>
                <a:sym typeface="Wingdings" pitchFamily="2" charset="2"/>
              </a:rPr>
              <a:t>Am besten geeignet: Twitter, Facebook, MySpace</a:t>
            </a:r>
          </a:p>
          <a:p>
            <a:pPr marL="44450" indent="0">
              <a:buFont typeface="Wingdings" pitchFamily="2" charset="2"/>
              <a:buNone/>
            </a:pPr>
            <a:endParaRPr lang="de-DE" smtClean="0">
              <a:latin typeface="Myriad Pro"/>
            </a:endParaRPr>
          </a:p>
        </p:txBody>
      </p:sp>
      <p:sp>
        <p:nvSpPr>
          <p:cNvPr id="35847" name="Foliennummernplatzhalter 8"/>
          <p:cNvSpPr>
            <a:spLocks noGrp="1"/>
          </p:cNvSpPr>
          <p:nvPr>
            <p:ph type="sldNum" sz="quarter" idx="17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2FAF5-46B6-48A7-B4FD-7787C2224BC9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58679"/>
            <a:ext cx="8214792" cy="11540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M</a:t>
            </a:r>
            <a:r>
              <a:rPr lang="de-DE" dirty="0" smtClean="0"/>
              <a:t>öglichkeiten – Soziale Netzwerke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b="1" dirty="0" smtClean="0">
                <a:sym typeface="Wingdings" pitchFamily="2" charset="2"/>
              </a:rPr>
              <a:t>TWITTER (www.twitter.com)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soziales Netzwerk im Blog-Format (vgl. Tagebuch)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Textnachrichten mit max. 140 Zeichen / Eintrag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neueste Einträge werden zuerst dargestellt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Freunde / Interessierte können diese Nachrichten abonnieren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Kommentare und Diskussionen zu einem Eintrag möglich</a:t>
            </a:r>
            <a:endParaRPr lang="de-DE" dirty="0">
              <a:sym typeface="Wingdings" pitchFamily="2" charset="2"/>
            </a:endParaRP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Veröffentlichung von Fotos nur begrenzt möglich (eigene Dienste)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sehr einfache Bedienung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de-DE" dirty="0" smtClean="0">
              <a:sym typeface="Wingdings" pitchFamily="2" charset="2"/>
            </a:endParaRP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 smtClean="0">
              <a:sym typeface="Wingdings" pitchFamily="2" charset="2"/>
            </a:endParaRPr>
          </a:p>
        </p:txBody>
      </p:sp>
      <p:pic>
        <p:nvPicPr>
          <p:cNvPr id="37891" name="Picture 3" descr="C:\Users\Admin\Desktop\twitter_logo.png"/>
          <p:cNvPicPr>
            <a:picLocks noChangeAspect="1" noChangeArrowheads="1"/>
          </p:cNvPicPr>
          <p:nvPr/>
        </p:nvPicPr>
        <p:blipFill>
          <a:blip r:embed="rId3"/>
          <a:srcRect b="35432"/>
          <a:stretch>
            <a:fillRect/>
          </a:stretch>
        </p:blipFill>
        <p:spPr bwMode="auto">
          <a:xfrm>
            <a:off x="6699250" y="836613"/>
            <a:ext cx="2409825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Foliennummernplatzhalt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1CC6A9-17FD-47E7-91C0-298F284A1916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58679"/>
            <a:ext cx="8214792" cy="11540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M</a:t>
            </a:r>
            <a:r>
              <a:rPr lang="de-DE" dirty="0" smtClean="0"/>
              <a:t>öglichkeiten – Soziale Netzwerke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b="1" dirty="0" smtClean="0">
                <a:sym typeface="Wingdings" pitchFamily="2" charset="2"/>
              </a:rPr>
              <a:t>FACEBOOK (www.facebook.com):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jeder Benutzer verfügt über eigene Profilseite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Veröffentlichung von Fotos &amp; Videos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Vernetzung über „Freunde-System“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öffentlich sichtbare Nachrichten können auf „Pinnwand“ hinterlassen werden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persönliche Nachrichten bzw. Chat ebenfalls möglich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Freunde können zu Gruppen &amp; Events eingeladen werden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Marktplatz für Kleinanzeigen</a:t>
            </a: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3"/>
          <a:srcRect t="25999" b="27454"/>
          <a:stretch>
            <a:fillRect/>
          </a:stretch>
        </p:blipFill>
        <p:spPr bwMode="auto">
          <a:xfrm>
            <a:off x="6915150" y="1052513"/>
            <a:ext cx="190500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Foliennummernplatzhalt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377ABC-0BDA-49B4-BAFD-AFBDB9AB6D0A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8679"/>
            <a:ext cx="7747248" cy="11540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M</a:t>
            </a:r>
            <a:r>
              <a:rPr lang="de-DE" dirty="0" smtClean="0"/>
              <a:t>öglichkeiten – Soziale Netzwerke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b="1" dirty="0" smtClean="0">
                <a:sym typeface="Wingdings" pitchFamily="2" charset="2"/>
              </a:rPr>
              <a:t>MySPACE (www.myspace.com)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kostenlose Benutzerprofile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Veröffentlichung von Fotos, Videos und Blogs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Bildung von Gruppen ebenfalls möglich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Profilseiten können individuell gestaltet werden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„Freunde-System“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Schwerpunkt „Musik“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de-DE" dirty="0" smtClean="0">
              <a:sym typeface="Wingdings" pitchFamily="2" charset="2"/>
            </a:endParaRP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 smtClean="0">
              <a:sym typeface="Wingdings" pitchFamily="2" charset="2"/>
            </a:endParaRPr>
          </a:p>
        </p:txBody>
      </p:sp>
      <p:pic>
        <p:nvPicPr>
          <p:cNvPr id="41987" name="Picture 4" descr="C:\Users\Admin\Desktop\Myspace_2010_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3175" y="1125538"/>
            <a:ext cx="2540000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Foliennummernplatzhalt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E14D5A-837F-4DE5-8CC8-6EF7711365A4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platzhalter 3"/>
          <p:cNvSpPr>
            <a:spLocks noGrp="1"/>
          </p:cNvSpPr>
          <p:nvPr>
            <p:ph type="body" idx="1"/>
          </p:nvPr>
        </p:nvSpPr>
        <p:spPr>
          <a:xfrm>
            <a:off x="395288" y="2743200"/>
            <a:ext cx="3365500" cy="622300"/>
          </a:xfrm>
        </p:spPr>
        <p:txBody>
          <a:bodyPr/>
          <a:lstStyle/>
          <a:p>
            <a:r>
              <a:rPr lang="de-DE" smtClean="0">
                <a:latin typeface="Myriad Pro"/>
              </a:rPr>
              <a:t>Vorteile</a:t>
            </a:r>
          </a:p>
        </p:txBody>
      </p:sp>
      <p:sp>
        <p:nvSpPr>
          <p:cNvPr id="44034" name="Textplatzhalter 5"/>
          <p:cNvSpPr>
            <a:spLocks noGrp="1"/>
          </p:cNvSpPr>
          <p:nvPr>
            <p:ph type="body" sz="quarter" idx="3"/>
          </p:nvPr>
        </p:nvSpPr>
        <p:spPr>
          <a:xfrm>
            <a:off x="4595813" y="2743200"/>
            <a:ext cx="3362325" cy="622300"/>
          </a:xfrm>
        </p:spPr>
        <p:txBody>
          <a:bodyPr/>
          <a:lstStyle/>
          <a:p>
            <a:r>
              <a:rPr lang="de-DE" smtClean="0">
                <a:latin typeface="Myriad Pro"/>
              </a:rPr>
              <a:t>Nachteile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M</a:t>
            </a:r>
            <a:r>
              <a:rPr lang="de-DE" dirty="0" smtClean="0"/>
              <a:t>öglichkeiten – Subpages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539750" y="3382963"/>
            <a:ext cx="3940175" cy="2954337"/>
          </a:xfrm>
        </p:spPr>
        <p:txBody>
          <a:bodyPr rtlCol="0">
            <a:normAutofit/>
          </a:bodyPr>
          <a:lstStyle/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>
                <a:sym typeface="Wingdings" pitchFamily="2" charset="2"/>
              </a:rPr>
              <a:t>kostengünstig / gratis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>
                <a:sym typeface="Wingdings" pitchFamily="2" charset="2"/>
              </a:rPr>
              <a:t>Erstellungsaufwand gering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 smtClean="0">
              <a:sym typeface="Wingdings" pitchFamily="2" charset="2"/>
            </a:endParaRPr>
          </a:p>
        </p:txBody>
      </p:sp>
      <p:sp>
        <p:nvSpPr>
          <p:cNvPr id="44037" name="Inhaltsplatzhalter 6"/>
          <p:cNvSpPr>
            <a:spLocks noGrp="1"/>
          </p:cNvSpPr>
          <p:nvPr>
            <p:ph sz="quarter" idx="14"/>
          </p:nvPr>
        </p:nvSpPr>
        <p:spPr>
          <a:xfrm>
            <a:off x="4681538" y="3382963"/>
            <a:ext cx="3922712" cy="2954337"/>
          </a:xfrm>
        </p:spPr>
        <p:txBody>
          <a:bodyPr/>
          <a:lstStyle/>
          <a:p>
            <a:r>
              <a:rPr lang="de-DE" smtClean="0">
                <a:latin typeface="Myriad Pro"/>
                <a:sym typeface="Wingdings" pitchFamily="2" charset="2"/>
              </a:rPr>
              <a:t>Anpassung nur begrenzt möglich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Abhängigkeit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Kompromisse nötig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Erweiterung schwierig</a:t>
            </a:r>
          </a:p>
        </p:txBody>
      </p:sp>
      <p:sp>
        <p:nvSpPr>
          <p:cNvPr id="44038" name="Inhaltsplatzhalter 8"/>
          <p:cNvSpPr>
            <a:spLocks noGrp="1"/>
          </p:cNvSpPr>
          <p:nvPr>
            <p:ph sz="quarter" idx="15"/>
          </p:nvPr>
        </p:nvSpPr>
        <p:spPr>
          <a:xfrm>
            <a:off x="468313" y="1412875"/>
            <a:ext cx="8064500" cy="1582738"/>
          </a:xfrm>
        </p:spPr>
        <p:txBody>
          <a:bodyPr/>
          <a:lstStyle/>
          <a:p>
            <a:pPr marL="44450" indent="0">
              <a:buFont typeface="Wingdings" pitchFamily="2" charset="2"/>
              <a:buNone/>
            </a:pPr>
            <a:r>
              <a:rPr lang="de-DE" sz="2800" b="1" smtClean="0">
                <a:latin typeface="Myriad Pro"/>
                <a:sym typeface="Wingdings" pitchFamily="2" charset="2"/>
              </a:rPr>
              <a:t>Subpage</a:t>
            </a:r>
            <a:r>
              <a:rPr lang="de-DE" sz="2800" smtClean="0">
                <a:latin typeface="Myriad Pro"/>
                <a:sym typeface="Wingdings" pitchFamily="2" charset="2"/>
              </a:rPr>
              <a:t> = „eigener“ Teilbereich auf einer bestehenden Homepage</a:t>
            </a:r>
          </a:p>
          <a:p>
            <a:pPr marL="44450" indent="0">
              <a:buFont typeface="Wingdings" pitchFamily="2" charset="2"/>
              <a:buNone/>
            </a:pPr>
            <a:r>
              <a:rPr lang="de-DE" sz="2800" smtClean="0">
                <a:latin typeface="Myriad Pro"/>
                <a:sym typeface="Wingdings" pitchFamily="2" charset="2"/>
              </a:rPr>
              <a:t>Bsp.: übergeordnete Organisation (UTV), Gemeinde</a:t>
            </a:r>
          </a:p>
          <a:p>
            <a:pPr marL="44450" indent="0">
              <a:buFont typeface="Wingdings" pitchFamily="2" charset="2"/>
              <a:buNone/>
            </a:pPr>
            <a:endParaRPr lang="de-DE" smtClean="0">
              <a:latin typeface="Myriad Pro"/>
            </a:endParaRPr>
          </a:p>
        </p:txBody>
      </p:sp>
      <p:sp>
        <p:nvSpPr>
          <p:cNvPr id="44039" name="Foliennummernplatzhalter 7"/>
          <p:cNvSpPr>
            <a:spLocks noGrp="1"/>
          </p:cNvSpPr>
          <p:nvPr>
            <p:ph type="sldNum" sz="quarter" idx="17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71CD86-AD68-4C22-8A06-B587EA39FC10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platzhalter 6"/>
          <p:cNvSpPr>
            <a:spLocks noGrp="1"/>
          </p:cNvSpPr>
          <p:nvPr>
            <p:ph type="body" idx="1"/>
          </p:nvPr>
        </p:nvSpPr>
        <p:spPr>
          <a:xfrm>
            <a:off x="395288" y="1058863"/>
            <a:ext cx="3365500" cy="622300"/>
          </a:xfrm>
        </p:spPr>
        <p:txBody>
          <a:bodyPr/>
          <a:lstStyle/>
          <a:p>
            <a:r>
              <a:rPr lang="de-DE" smtClean="0">
                <a:latin typeface="Myriad Pro"/>
              </a:rPr>
              <a:t>Vorteile</a:t>
            </a:r>
          </a:p>
        </p:txBody>
      </p:sp>
      <p:sp>
        <p:nvSpPr>
          <p:cNvPr id="46082" name="Textplatzhalter 7"/>
          <p:cNvSpPr>
            <a:spLocks noGrp="1"/>
          </p:cNvSpPr>
          <p:nvPr>
            <p:ph type="body" sz="quarter" idx="3"/>
          </p:nvPr>
        </p:nvSpPr>
        <p:spPr>
          <a:xfrm>
            <a:off x="4594225" y="1058863"/>
            <a:ext cx="3362325" cy="622300"/>
          </a:xfrm>
        </p:spPr>
        <p:txBody>
          <a:bodyPr/>
          <a:lstStyle/>
          <a:p>
            <a:r>
              <a:rPr lang="de-DE" smtClean="0">
                <a:latin typeface="Myriad Pro"/>
              </a:rPr>
              <a:t>Nachteile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050088" cy="11540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M</a:t>
            </a:r>
            <a:r>
              <a:rPr lang="de-DE" dirty="0" smtClean="0"/>
              <a:t>öglichkeiten – Eigene Homepage</a:t>
            </a:r>
            <a:endParaRPr lang="de-DE" dirty="0"/>
          </a:p>
        </p:txBody>
      </p:sp>
      <p:sp>
        <p:nvSpPr>
          <p:cNvPr id="46084" name="Inhaltsplatzhalter 2"/>
          <p:cNvSpPr>
            <a:spLocks noGrp="1"/>
          </p:cNvSpPr>
          <p:nvPr>
            <p:ph sz="quarter" idx="13"/>
          </p:nvPr>
        </p:nvSpPr>
        <p:spPr>
          <a:xfrm>
            <a:off x="539750" y="1700213"/>
            <a:ext cx="3940175" cy="2952750"/>
          </a:xfrm>
        </p:spPr>
        <p:txBody>
          <a:bodyPr/>
          <a:lstStyle/>
          <a:p>
            <a:r>
              <a:rPr lang="de-DE" smtClean="0">
                <a:latin typeface="Myriad Pro"/>
                <a:sym typeface="Wingdings" pitchFamily="2" charset="2"/>
              </a:rPr>
              <a:t>hohe Flexibilität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keine Abhängigkeit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leichte Erweiterbarkeit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individuell anpassbar</a:t>
            </a:r>
            <a:br>
              <a:rPr lang="de-DE" smtClean="0">
                <a:latin typeface="Myriad Pro"/>
                <a:sym typeface="Wingdings" pitchFamily="2" charset="2"/>
              </a:rPr>
            </a:br>
            <a:r>
              <a:rPr lang="de-DE" smtClean="0">
                <a:latin typeface="Myriad Pro"/>
                <a:sym typeface="Wingdings" pitchFamily="2" charset="2"/>
              </a:rPr>
              <a:t>(Design, Struktur &amp; Funktionen)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4681538" y="1700213"/>
            <a:ext cx="3922712" cy="2952750"/>
          </a:xfrm>
        </p:spPr>
        <p:txBody>
          <a:bodyPr rtlCol="0">
            <a:normAutofit/>
          </a:bodyPr>
          <a:lstStyle/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>
                <a:sym typeface="Wingdings" pitchFamily="2" charset="2"/>
              </a:rPr>
              <a:t>Kosten (je nach Umfang)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>
                <a:sym typeface="Wingdings" pitchFamily="2" charset="2"/>
              </a:rPr>
              <a:t>Einrichtung / Erstellung aufwändiger</a:t>
            </a:r>
          </a:p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395288" y="4797425"/>
            <a:ext cx="82296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de-DE" sz="2800">
                <a:sym typeface="Wingdings" pitchFamily="2" charset="2"/>
              </a:rPr>
              <a:t>Der Wartungsaufwand ist bei modernen System nicht höher als bei den anderen Varianten!</a:t>
            </a:r>
          </a:p>
        </p:txBody>
      </p:sp>
      <p:sp>
        <p:nvSpPr>
          <p:cNvPr id="46087" name="Foliennummernplatzhalter 4"/>
          <p:cNvSpPr>
            <a:spLocks noGrp="1"/>
          </p:cNvSpPr>
          <p:nvPr>
            <p:ph type="sldNum" sz="quarter" idx="16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0A5EA4-0DA9-46BA-B5C3-DA234D94DA8C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M</a:t>
            </a:r>
            <a:r>
              <a:rPr lang="de-DE" dirty="0" smtClean="0"/>
              <a:t>öglichkeiten - Auswahl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25538"/>
            <a:ext cx="6202363" cy="5472112"/>
          </a:xfrm>
        </p:spPr>
        <p:txBody>
          <a:bodyPr rtlCol="0">
            <a:normAutofit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dirty="0" smtClean="0"/>
              <a:t>Welchen NUTZEN will ich haben?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de-DE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dirty="0" smtClean="0"/>
              <a:t>Wer ist meine ZIELGRUPPE?</a:t>
            </a:r>
            <a:br>
              <a:rPr lang="de-DE" dirty="0" smtClean="0"/>
            </a:br>
            <a:r>
              <a:rPr lang="de-DE" dirty="0" smtClean="0"/>
              <a:t>Einfluss auf Gestaltung, Inhalte und Funktionen</a:t>
            </a:r>
            <a:br>
              <a:rPr lang="de-DE" dirty="0" smtClean="0"/>
            </a:br>
            <a:r>
              <a:rPr lang="de-DE" dirty="0" smtClean="0"/>
              <a:t>(einfache Bedienung, Barrierefreiheit, mobile Variante, interner Bereich, etc.)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de-DE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dirty="0" smtClean="0"/>
              <a:t>INHALTE &amp; FUNKTIONEN definieren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de-DE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dirty="0" smtClean="0"/>
              <a:t>Wie viel AUFWAND will ich betreiben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de-DE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dirty="0" smtClean="0"/>
              <a:t>Welche KOSTEN sind akzeptabel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Pfeil nach unten 3"/>
          <p:cNvSpPr/>
          <p:nvPr/>
        </p:nvSpPr>
        <p:spPr>
          <a:xfrm>
            <a:off x="3836988" y="1484313"/>
            <a:ext cx="287337" cy="474662"/>
          </a:xfrm>
          <a:prstGeom prst="down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6" name="Pfeil nach unten 5"/>
          <p:cNvSpPr/>
          <p:nvPr/>
        </p:nvSpPr>
        <p:spPr>
          <a:xfrm>
            <a:off x="3836988" y="3603625"/>
            <a:ext cx="287337" cy="473075"/>
          </a:xfrm>
          <a:prstGeom prst="down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" name="Pfeil nach unten 6"/>
          <p:cNvSpPr/>
          <p:nvPr/>
        </p:nvSpPr>
        <p:spPr>
          <a:xfrm>
            <a:off x="3836988" y="4406900"/>
            <a:ext cx="287337" cy="473075"/>
          </a:xfrm>
          <a:prstGeom prst="down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8" name="Pfeil nach unten 7"/>
          <p:cNvSpPr/>
          <p:nvPr/>
        </p:nvSpPr>
        <p:spPr>
          <a:xfrm>
            <a:off x="3836988" y="5229225"/>
            <a:ext cx="287337" cy="473075"/>
          </a:xfrm>
          <a:prstGeom prst="down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9" name="Geschweifte Klammer rechts 8"/>
          <p:cNvSpPr/>
          <p:nvPr/>
        </p:nvSpPr>
        <p:spPr>
          <a:xfrm>
            <a:off x="6300788" y="1196975"/>
            <a:ext cx="358775" cy="4968875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n w="38100">
                <a:solidFill>
                  <a:schemeClr val="bg1"/>
                </a:solidFill>
              </a:ln>
            </a:endParaRPr>
          </a:p>
        </p:txBody>
      </p:sp>
      <p:sp>
        <p:nvSpPr>
          <p:cNvPr id="11" name="Inhaltsplatzhalter 2"/>
          <p:cNvSpPr txBox="1">
            <a:spLocks/>
          </p:cNvSpPr>
          <p:nvPr/>
        </p:nvSpPr>
        <p:spPr>
          <a:xfrm>
            <a:off x="6732588" y="2513013"/>
            <a:ext cx="2303462" cy="295275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sz="2800" b="1" dirty="0"/>
              <a:t>geeignete </a:t>
            </a:r>
            <a:endParaRPr lang="de-DE" sz="2800" b="1" dirty="0" smtClean="0"/>
          </a:p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sz="2800" b="1" dirty="0" smtClean="0"/>
              <a:t>Variante</a:t>
            </a:r>
            <a:endParaRPr lang="de-DE" sz="2800" b="1" dirty="0"/>
          </a:p>
          <a:p>
            <a:pPr marL="285750" indent="-28575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de-DE" sz="2000" dirty="0"/>
              <a:t>Social Network</a:t>
            </a:r>
          </a:p>
          <a:p>
            <a:pPr marL="285750" indent="-28575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de-DE" sz="2000" dirty="0"/>
              <a:t>Subpage</a:t>
            </a:r>
          </a:p>
          <a:p>
            <a:pPr marL="285750" indent="-285750" fontAlgn="auto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de-DE" sz="2000" dirty="0"/>
              <a:t>eigene Homepage</a:t>
            </a:r>
          </a:p>
        </p:txBody>
      </p:sp>
      <p:sp>
        <p:nvSpPr>
          <p:cNvPr id="48137" name="Foliennummernplatzhalter 9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A0F4DC-107E-4E52-8935-C2F1D10F5EB4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27088" y="2205038"/>
            <a:ext cx="7273925" cy="6477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A</a:t>
            </a:r>
            <a:r>
              <a:rPr lang="de-DE" dirty="0" smtClean="0"/>
              <a:t>genda</a:t>
            </a:r>
            <a:endParaRPr lang="de-DE" dirty="0"/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900113" y="1052513"/>
            <a:ext cx="7315200" cy="4897437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de-DE" smtClean="0">
                <a:latin typeface="Myriad Pro"/>
              </a:rPr>
              <a:t>Internetpräsenz – Warum?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de-DE" smtClean="0">
                <a:latin typeface="Myriad Pro"/>
              </a:rPr>
              <a:t>Möglichkeiten der Internetpräsenz</a:t>
            </a:r>
          </a:p>
          <a:p>
            <a:pPr marL="514350" indent="-514350">
              <a:buClr>
                <a:schemeClr val="tx1"/>
              </a:buClr>
              <a:buFont typeface="Arial" charset="0"/>
              <a:buAutoNum type="arabicPeriod"/>
            </a:pPr>
            <a:r>
              <a:rPr lang="de-DE" smtClean="0">
                <a:solidFill>
                  <a:schemeClr val="bg1"/>
                </a:solidFill>
                <a:latin typeface="Myriad Pro"/>
              </a:rPr>
              <a:t>Die eigene Homepage</a:t>
            </a:r>
          </a:p>
          <a:p>
            <a:pPr marL="787400" lvl="1" indent="-514350">
              <a:buFont typeface="Arial" charset="0"/>
              <a:buChar char="•"/>
            </a:pPr>
            <a:r>
              <a:rPr lang="de-AT" smtClean="0">
                <a:latin typeface="Myriad Pro"/>
              </a:rPr>
              <a:t>Voraussetzungen</a:t>
            </a:r>
          </a:p>
          <a:p>
            <a:pPr marL="787400" lvl="1" indent="-514350">
              <a:buFont typeface="Arial" charset="0"/>
              <a:buChar char="•"/>
            </a:pPr>
            <a:r>
              <a:rPr lang="de-AT" smtClean="0">
                <a:latin typeface="Myriad Pro"/>
              </a:rPr>
              <a:t>Vorbereitung</a:t>
            </a:r>
          </a:p>
          <a:p>
            <a:pPr marL="787400" lvl="1" indent="-514350">
              <a:buFont typeface="Arial" charset="0"/>
              <a:buChar char="•"/>
            </a:pPr>
            <a:r>
              <a:rPr lang="de-AT" smtClean="0">
                <a:latin typeface="Myriad Pro"/>
              </a:rPr>
              <a:t>Domain &amp; Webspace</a:t>
            </a:r>
          </a:p>
          <a:p>
            <a:pPr marL="787400" lvl="1" indent="-514350">
              <a:buFont typeface="Arial" charset="0"/>
              <a:buChar char="•"/>
            </a:pPr>
            <a:r>
              <a:rPr lang="de-AT" smtClean="0">
                <a:latin typeface="Myriad Pro"/>
              </a:rPr>
              <a:t>Technik &amp; Wartung</a:t>
            </a:r>
          </a:p>
          <a:p>
            <a:pPr marL="787400" lvl="1" indent="-514350">
              <a:buFont typeface="Arial" charset="0"/>
              <a:buChar char="•"/>
            </a:pPr>
            <a:r>
              <a:rPr lang="de-AT" smtClean="0">
                <a:latin typeface="Myriad Pro"/>
              </a:rPr>
              <a:t>Layout</a:t>
            </a:r>
            <a:endParaRPr lang="de-DE" smtClean="0">
              <a:latin typeface="Myriad Pro"/>
            </a:endParaRPr>
          </a:p>
          <a:p>
            <a:pPr marL="514350" indent="-514350">
              <a:buFont typeface="Arial" charset="0"/>
              <a:buAutoNum type="arabicPeriod"/>
            </a:pPr>
            <a:r>
              <a:rPr lang="de-DE" smtClean="0">
                <a:latin typeface="Myriad Pro"/>
              </a:rPr>
              <a:t>Häufige Fragen (FAQ)</a:t>
            </a:r>
          </a:p>
        </p:txBody>
      </p:sp>
      <p:sp>
        <p:nvSpPr>
          <p:cNvPr id="50180" name="Foliennummernplatzhalt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E499CB-9643-4F19-90AB-C83F43DBE829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258679"/>
            <a:ext cx="8035280" cy="11540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E</a:t>
            </a:r>
            <a:r>
              <a:rPr lang="de-DE" dirty="0" smtClean="0"/>
              <a:t>igene Homepage - Voraussetzungen</a:t>
            </a:r>
            <a:endParaRPr lang="de-DE" dirty="0"/>
          </a:p>
        </p:txBody>
      </p:sp>
      <p:sp>
        <p:nvSpPr>
          <p:cNvPr id="5222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>
                <a:latin typeface="Myriad Pro"/>
              </a:rPr>
              <a:t>ein oder mehrere Verantwortliche für Betreuung</a:t>
            </a:r>
          </a:p>
          <a:p>
            <a:r>
              <a:rPr lang="de-DE" smtClean="0">
                <a:latin typeface="Myriad Pro"/>
              </a:rPr>
              <a:t>PC mit Internetzugang</a:t>
            </a:r>
          </a:p>
          <a:p>
            <a:r>
              <a:rPr lang="de-DE" smtClean="0">
                <a:latin typeface="Myriad Pro"/>
              </a:rPr>
              <a:t>Webspace</a:t>
            </a:r>
          </a:p>
          <a:p>
            <a:r>
              <a:rPr lang="de-DE" smtClean="0">
                <a:latin typeface="Myriad Pro"/>
              </a:rPr>
              <a:t>Domain</a:t>
            </a:r>
          </a:p>
          <a:p>
            <a:r>
              <a:rPr lang="de-DE" smtClean="0">
                <a:latin typeface="Myriad Pro"/>
              </a:rPr>
              <a:t>entsprechende Inhalte</a:t>
            </a:r>
          </a:p>
          <a:p>
            <a:r>
              <a:rPr lang="de-DE" smtClean="0">
                <a:latin typeface="Myriad Pro"/>
              </a:rPr>
              <a:t>Vorstellungen über Funktionen &amp; Zielgruppe</a:t>
            </a:r>
          </a:p>
          <a:p>
            <a:r>
              <a:rPr lang="de-DE" smtClean="0">
                <a:latin typeface="Myriad Pro"/>
              </a:rPr>
              <a:t>Verantwortlichen für technische Umsetzung</a:t>
            </a:r>
          </a:p>
        </p:txBody>
      </p:sp>
      <p:sp>
        <p:nvSpPr>
          <p:cNvPr id="52227" name="Foliennummernplatzhalt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5BB478-901A-4B11-A6F6-096770576713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E</a:t>
            </a:r>
            <a:r>
              <a:rPr lang="de-DE" dirty="0" smtClean="0"/>
              <a:t>igene Homepage - Vorbereitung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3"/>
          </a:xfrm>
        </p:spPr>
        <p:txBody>
          <a:bodyPr numCol="3"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u="sng" dirty="0" smtClean="0"/>
              <a:t>Inhalte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Texte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Fotos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Videos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Termine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u="sng" dirty="0" smtClean="0"/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u="sng" dirty="0" smtClean="0"/>
              <a:t>Funktionen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Gästebuch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Forum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Kalender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interner Bereich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de-DE" dirty="0" smtClean="0"/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de-DE" dirty="0" smtClean="0"/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Übersetzung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Shop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Newsletter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4" name="Geschweifte Klammer rechts 3"/>
          <p:cNvSpPr/>
          <p:nvPr/>
        </p:nvSpPr>
        <p:spPr>
          <a:xfrm rot="5400000">
            <a:off x="4284663" y="476250"/>
            <a:ext cx="503237" cy="7993063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n w="38100">
                <a:solidFill>
                  <a:schemeClr val="bg1"/>
                </a:solidFill>
              </a:ln>
            </a:endParaRPr>
          </a:p>
        </p:txBody>
      </p:sp>
      <p:cxnSp>
        <p:nvCxnSpPr>
          <p:cNvPr id="6" name="Gerade Verbindung mit Pfeil 5"/>
          <p:cNvCxnSpPr/>
          <p:nvPr/>
        </p:nvCxnSpPr>
        <p:spPr>
          <a:xfrm flipH="1">
            <a:off x="3635375" y="4797425"/>
            <a:ext cx="900113" cy="93503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>
            <a:off x="4535488" y="4797425"/>
            <a:ext cx="973137" cy="97155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1908175" y="5805488"/>
            <a:ext cx="25923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800"/>
              <a:t>statische Seite</a:t>
            </a:r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4818063" y="5805488"/>
            <a:ext cx="41465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800"/>
              <a:t>dynamische Seite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2411413" y="1557338"/>
            <a:ext cx="0" cy="251936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281" name="Foliennummernplatzhalter 11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621C3F-D550-4831-B099-C0B513DD8F23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27088" y="1052513"/>
            <a:ext cx="7273925" cy="6477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A</a:t>
            </a:r>
            <a:r>
              <a:rPr lang="de-DE" dirty="0" smtClean="0"/>
              <a:t>genda</a:t>
            </a:r>
            <a:endParaRPr lang="de-DE" dirty="0"/>
          </a:p>
        </p:txBody>
      </p:sp>
      <p:sp>
        <p:nvSpPr>
          <p:cNvPr id="19459" name="Inhaltsplatzhalter 2"/>
          <p:cNvSpPr>
            <a:spLocks noGrp="1"/>
          </p:cNvSpPr>
          <p:nvPr>
            <p:ph idx="1"/>
          </p:nvPr>
        </p:nvSpPr>
        <p:spPr>
          <a:xfrm>
            <a:off x="900113" y="1052513"/>
            <a:ext cx="7315200" cy="4032250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Arial" charset="0"/>
              <a:buAutoNum type="arabicPeriod"/>
            </a:pPr>
            <a:r>
              <a:rPr lang="de-DE" smtClean="0">
                <a:solidFill>
                  <a:schemeClr val="bg1"/>
                </a:solidFill>
                <a:latin typeface="Myriad Pro"/>
              </a:rPr>
              <a:t>Internetpräsenz – Warum?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de-DE" smtClean="0">
                <a:latin typeface="Myriad Pro"/>
              </a:rPr>
              <a:t>Möglichkeiten der Internetpräsenz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de-DE" smtClean="0">
                <a:latin typeface="Myriad Pro"/>
              </a:rPr>
              <a:t>Die eigene Homepage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de-DE" smtClean="0">
                <a:latin typeface="Myriad Pro"/>
              </a:rPr>
              <a:t>Häufige Fragen (FAQ)</a:t>
            </a:r>
          </a:p>
        </p:txBody>
      </p:sp>
      <p:sp>
        <p:nvSpPr>
          <p:cNvPr id="19460" name="Foliennummernplatzhalt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3CC4F3-93ED-4E82-B8F6-3402DEE87A6A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E</a:t>
            </a:r>
            <a:r>
              <a:rPr lang="de-DE" dirty="0" smtClean="0"/>
              <a:t>igene Homepage - Vorbereitung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914400" y="1412875"/>
            <a:ext cx="7315200" cy="5256213"/>
          </a:xfrm>
        </p:spPr>
        <p:txBody>
          <a:bodyPr rtlCol="0">
            <a:normAutofit/>
          </a:bodyPr>
          <a:lstStyle/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b="1" u="sng" dirty="0" smtClean="0"/>
              <a:t>Statische Seite:</a:t>
            </a:r>
          </a:p>
          <a:p>
            <a:pPr marL="627062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dirty="0" smtClean="0"/>
              <a:t>Inhalte ändern sich nicht bzw. nur selten</a:t>
            </a:r>
          </a:p>
          <a:p>
            <a:pPr marL="627062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dirty="0" smtClean="0">
                <a:sym typeface="Wingdings" pitchFamily="2" charset="2"/>
              </a:rPr>
              <a:t>Bsp.: Web-Visitenkarte, Imageseite</a:t>
            </a:r>
          </a:p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 smtClean="0">
              <a:sym typeface="Wingdings" pitchFamily="2" charset="2"/>
            </a:endParaRPr>
          </a:p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b="1" u="sng" dirty="0" smtClean="0">
                <a:sym typeface="Wingdings" pitchFamily="2" charset="2"/>
              </a:rPr>
              <a:t>Dynamische Seite:</a:t>
            </a:r>
          </a:p>
          <a:p>
            <a:pPr marL="625475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dirty="0" smtClean="0">
                <a:sym typeface="Wingdings" pitchFamily="2" charset="2"/>
              </a:rPr>
              <a:t>Inhalte werden regelmäßig hinzugefügt bzw. aktualisiert</a:t>
            </a:r>
            <a:endParaRPr lang="de-DE" dirty="0"/>
          </a:p>
        </p:txBody>
      </p:sp>
      <p:sp>
        <p:nvSpPr>
          <p:cNvPr id="56323" name="Foliennummernplatzhalter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FA9A89-6339-4728-B418-6D9AB70C64FF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W</a:t>
            </a:r>
            <a:r>
              <a:rPr lang="de-DE" dirty="0" smtClean="0"/>
              <a:t>ebspace &amp; Domain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sz="2800" dirty="0" smtClean="0"/>
              <a:t>Webspace 	  =	Speicherplatz auf Server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sz="2800" dirty="0" smtClean="0"/>
              <a:t>Domain	  =	Adresse der Webseite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sz="2800" dirty="0"/>
              <a:t>	</a:t>
            </a:r>
            <a:r>
              <a:rPr lang="de-DE" sz="2800" dirty="0" smtClean="0"/>
              <a:t>		(verweist auf Server)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 smtClean="0"/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dirty="0" smtClean="0"/>
              <a:t>Aufbau einer Domain:</a:t>
            </a:r>
          </a:p>
          <a:p>
            <a:pPr marL="0" indent="0" algn="ctr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dirty="0" smtClean="0">
                <a:solidFill>
                  <a:srgbClr val="0070C0"/>
                </a:solidFill>
              </a:rPr>
              <a:t>http://www</a:t>
            </a:r>
            <a:r>
              <a:rPr lang="de-DE" dirty="0" smtClean="0"/>
              <a:t>.</a:t>
            </a:r>
            <a:r>
              <a:rPr lang="de-DE" dirty="0" smtClean="0">
                <a:solidFill>
                  <a:srgbClr val="00B050"/>
                </a:solidFill>
              </a:rPr>
              <a:t>meineAdresse</a:t>
            </a:r>
            <a:r>
              <a:rPr lang="de-DE" dirty="0" smtClean="0"/>
              <a:t>.</a:t>
            </a:r>
            <a:r>
              <a:rPr lang="de-DE" dirty="0" smtClean="0">
                <a:solidFill>
                  <a:srgbClr val="FF0000"/>
                </a:solidFill>
              </a:rPr>
              <a:t>at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de-DE" dirty="0" smtClean="0"/>
          </a:p>
        </p:txBody>
      </p:sp>
      <p:sp>
        <p:nvSpPr>
          <p:cNvPr id="58371" name="Textfeld 4"/>
          <p:cNvSpPr txBox="1">
            <a:spLocks noChangeArrowheads="1"/>
          </p:cNvSpPr>
          <p:nvPr/>
        </p:nvSpPr>
        <p:spPr bwMode="auto">
          <a:xfrm>
            <a:off x="5724525" y="4378325"/>
            <a:ext cx="2808288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/>
              <a:t>Top-Level</a:t>
            </a:r>
          </a:p>
          <a:p>
            <a:r>
              <a:rPr lang="de-DE" sz="2000"/>
              <a:t>(Länderkennung oder thematische Zugehörigkeit)</a:t>
            </a:r>
          </a:p>
        </p:txBody>
      </p:sp>
      <p:sp>
        <p:nvSpPr>
          <p:cNvPr id="58372" name="Textfeld 5"/>
          <p:cNvSpPr txBox="1">
            <a:spLocks noChangeArrowheads="1"/>
          </p:cNvSpPr>
          <p:nvPr/>
        </p:nvSpPr>
        <p:spPr bwMode="auto">
          <a:xfrm>
            <a:off x="3348038" y="4378325"/>
            <a:ext cx="23034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/>
              <a:t>Wunschadresse</a:t>
            </a:r>
          </a:p>
          <a:p>
            <a:r>
              <a:rPr lang="de-DE" sz="2000"/>
              <a:t>Umlaute &amp; Akzent erlaubt (nicht „ß“)</a:t>
            </a:r>
          </a:p>
        </p:txBody>
      </p:sp>
      <p:sp>
        <p:nvSpPr>
          <p:cNvPr id="58373" name="Textfeld 6"/>
          <p:cNvSpPr txBox="1">
            <a:spLocks noChangeArrowheads="1"/>
          </p:cNvSpPr>
          <p:nvPr/>
        </p:nvSpPr>
        <p:spPr bwMode="auto">
          <a:xfrm>
            <a:off x="1619250" y="4378325"/>
            <a:ext cx="1728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/>
              <a:t>Protokoll</a:t>
            </a:r>
          </a:p>
        </p:txBody>
      </p:sp>
      <p:cxnSp>
        <p:nvCxnSpPr>
          <p:cNvPr id="9" name="Gerade Verbindung mit Pfeil 8"/>
          <p:cNvCxnSpPr>
            <a:stCxn id="58373" idx="0"/>
          </p:cNvCxnSpPr>
          <p:nvPr/>
        </p:nvCxnSpPr>
        <p:spPr>
          <a:xfrm flipV="1">
            <a:off x="2484438" y="3946525"/>
            <a:ext cx="503237" cy="431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V="1">
            <a:off x="4572000" y="3932238"/>
            <a:ext cx="0" cy="431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6340475" y="3919538"/>
            <a:ext cx="0" cy="4587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77" name="Foliennummernplatzhalter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7BCFEE-8254-44F6-8EB1-B52D19D0372A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W</a:t>
            </a:r>
            <a:r>
              <a:rPr lang="de-DE" dirty="0" smtClean="0"/>
              <a:t>ebspace &amp; Domain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sz="2800" dirty="0" smtClean="0"/>
              <a:t>Subdomain</a:t>
            </a:r>
            <a:r>
              <a:rPr lang="de-DE" dirty="0" smtClean="0"/>
              <a:t>	</a:t>
            </a:r>
          </a:p>
          <a:p>
            <a:pPr marL="400050" lvl="1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sz="2800" dirty="0" smtClean="0"/>
              <a:t>= Adresse, die in der Hierarchie unter einer anderen angeordnet ist</a:t>
            </a:r>
          </a:p>
          <a:p>
            <a:pPr marL="400050" lvl="1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sz="2800" dirty="0" smtClean="0"/>
          </a:p>
          <a:p>
            <a:pPr marL="0" indent="0" algn="ctr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dirty="0" smtClean="0">
                <a:solidFill>
                  <a:srgbClr val="0070C0"/>
                </a:solidFill>
              </a:rPr>
              <a:t>http://www</a:t>
            </a:r>
            <a:r>
              <a:rPr lang="de-DE" dirty="0" smtClean="0"/>
              <a:t>.</a:t>
            </a:r>
            <a:r>
              <a:rPr lang="de-DE" dirty="0" smtClean="0">
                <a:solidFill>
                  <a:srgbClr val="7030A0"/>
                </a:solidFill>
              </a:rPr>
              <a:t>subdomain</a:t>
            </a:r>
            <a:r>
              <a:rPr lang="de-DE" dirty="0" smtClean="0"/>
              <a:t>.</a:t>
            </a:r>
            <a:r>
              <a:rPr lang="de-DE" dirty="0" smtClean="0">
                <a:solidFill>
                  <a:srgbClr val="00B050"/>
                </a:solidFill>
              </a:rPr>
              <a:t>meineAdresse</a:t>
            </a:r>
            <a:r>
              <a:rPr lang="de-DE" dirty="0" smtClean="0"/>
              <a:t>.</a:t>
            </a:r>
            <a:r>
              <a:rPr lang="de-DE" dirty="0" smtClean="0">
                <a:solidFill>
                  <a:srgbClr val="FF0000"/>
                </a:solidFill>
              </a:rPr>
              <a:t>at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 smtClean="0"/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dirty="0" smtClean="0"/>
              <a:t>Kann eine komplett eigenständige Internetseite enthalten. Nicht zwangsweise von der übergeordneten Seite abhängig.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de-DE" dirty="0" smtClean="0"/>
          </a:p>
        </p:txBody>
      </p:sp>
      <p:sp>
        <p:nvSpPr>
          <p:cNvPr id="60419" name="Foliennummernplatzhalt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8C5DCF-4067-4BBF-A947-CD9864C2B6F6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W</a:t>
            </a:r>
            <a:r>
              <a:rPr lang="de-DE" dirty="0" smtClean="0"/>
              <a:t>ebspace &amp; Domain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0" y="1052513"/>
            <a:ext cx="7978775" cy="5256212"/>
          </a:xfrm>
        </p:spPr>
        <p:txBody>
          <a:bodyPr rtlCol="0">
            <a:normAutofit/>
          </a:bodyPr>
          <a:lstStyle/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Webspace &amp; Domain meist als Paket angeboten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Umfang des Paketes abhängig von gewünschten Inhalten und Funktionen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Registrierung online, Freischaltung meist innerhalb 24h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Registrierung muss auf Person erfolgen</a:t>
            </a:r>
            <a:br>
              <a:rPr lang="de-DE" dirty="0" smtClean="0"/>
            </a:br>
            <a:r>
              <a:rPr lang="de-DE" dirty="0" smtClean="0"/>
              <a:t>Vereine können meist nur hinterlegt werden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de-DE" dirty="0" smtClean="0"/>
          </a:p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dirty="0" smtClean="0"/>
              <a:t>Auswahl des Paketes sollte mit bzw. durch technisch Verantwortlichen gemacht werden.</a:t>
            </a:r>
          </a:p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 smtClean="0"/>
          </a:p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dirty="0" smtClean="0"/>
              <a:t>bewährte Provider: www.ohis.at &amp; www.world4you.at</a:t>
            </a:r>
            <a:endParaRPr lang="de-DE" dirty="0"/>
          </a:p>
        </p:txBody>
      </p:sp>
      <p:sp>
        <p:nvSpPr>
          <p:cNvPr id="62467" name="Foliennummernplatzhalter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E57BAF-8F3F-4534-8038-25E656F7E2E6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654175" y="3716338"/>
            <a:ext cx="2701925" cy="100806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T</a:t>
            </a:r>
            <a:r>
              <a:rPr lang="de-DE" dirty="0" smtClean="0"/>
              <a:t>echnik &amp; Wartung</a:t>
            </a:r>
            <a:endParaRPr lang="de-DE" dirty="0"/>
          </a:p>
        </p:txBody>
      </p:sp>
      <p:sp>
        <p:nvSpPr>
          <p:cNvPr id="6451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de-DE" b="1" u="sng" smtClean="0">
                <a:latin typeface="Myriad Pro"/>
              </a:rPr>
              <a:t>„Herkömmliche“ Webseite:</a:t>
            </a:r>
          </a:p>
          <a:p>
            <a:pPr marL="0" indent="0">
              <a:buFont typeface="Wingdings" pitchFamily="2" charset="2"/>
              <a:buNone/>
            </a:pPr>
            <a:endParaRPr lang="de-DE" smtClean="0">
              <a:latin typeface="Myriad Pro"/>
            </a:endParaRPr>
          </a:p>
        </p:txBody>
      </p:sp>
      <p:pic>
        <p:nvPicPr>
          <p:cNvPr id="64516" name="Picture 2" descr="C:\Users\Admin\Desktop\Windows_7_Icon-Pack\Biggest Windows 7's icons pack created by NhatPG\Biggest Windows 7's icons pack created by NhatPG\43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3644900"/>
            <a:ext cx="1309688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7" name="Picture 5" descr="C:\Users\Admin\Desktop\Windows_7_Icon-Pack\Biggest Windows 7's icons pack created by NhatPG\Biggest Windows 7's icons pack created by NhatPG\44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55738" y="2384425"/>
            <a:ext cx="900112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8" name="Picture 5" descr="C:\Users\Admin\Desktop\Windows_7_Icon-Pack\Biggest Windows 7's icons pack created by NhatPG\Biggest Windows 7's icons pack created by NhatPG\44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32063" y="2384425"/>
            <a:ext cx="900112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9" name="Picture 5" descr="C:\Users\Admin\Desktop\Windows_7_Icon-Pack\Biggest Windows 7's icons pack created by NhatPG\Biggest Windows 7's icons pack created by NhatPG\44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0450" y="2384425"/>
            <a:ext cx="9001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20" name="Picture 6" descr="C:\Users\Admin\Desktop\Windows_7_Icon-Pack\Biggest Windows 7's icons pack created by NhatPG\Biggest Windows 7's icons pack created by NhatPG\320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11413" y="3765550"/>
            <a:ext cx="1031875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21" name="Picture 7" descr="C:\Users\Admin\Desktop\Windows_7_Icon-Pack\Biggest Windows 7's icons pack created by NhatPG\Biggest Windows 7's icons pack created by NhatPG\381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43088" y="5157788"/>
            <a:ext cx="900112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22" name="Picture 7" descr="C:\Users\Admin\Desktop\Windows_7_Icon-Pack\Biggest Windows 7's icons pack created by NhatPG\Biggest Windows 7's icons pack created by NhatPG\381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90850" y="5186363"/>
            <a:ext cx="900113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feil nach rechts 4"/>
          <p:cNvSpPr/>
          <p:nvPr/>
        </p:nvSpPr>
        <p:spPr>
          <a:xfrm rot="7033016" flipH="1">
            <a:off x="3699669" y="3353594"/>
            <a:ext cx="525462" cy="177800"/>
          </a:xfrm>
          <a:prstGeom prst="rightArrow">
            <a:avLst>
              <a:gd name="adj1" fmla="val 50000"/>
              <a:gd name="adj2" fmla="val 9019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6" name="Pfeil nach rechts 15"/>
          <p:cNvSpPr/>
          <p:nvPr/>
        </p:nvSpPr>
        <p:spPr>
          <a:xfrm rot="16200000">
            <a:off x="2663826" y="3352800"/>
            <a:ext cx="525462" cy="179387"/>
          </a:xfrm>
          <a:prstGeom prst="rightArrow">
            <a:avLst>
              <a:gd name="adj1" fmla="val 50000"/>
              <a:gd name="adj2" fmla="val 9019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8" name="Pfeil nach rechts 17"/>
          <p:cNvSpPr/>
          <p:nvPr/>
        </p:nvSpPr>
        <p:spPr>
          <a:xfrm rot="17475690">
            <a:off x="2264569" y="4912519"/>
            <a:ext cx="523875" cy="179387"/>
          </a:xfrm>
          <a:prstGeom prst="rightArrow">
            <a:avLst>
              <a:gd name="adj1" fmla="val 50000"/>
              <a:gd name="adj2" fmla="val 9019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9" name="Pfeil nach rechts 18"/>
          <p:cNvSpPr/>
          <p:nvPr/>
        </p:nvSpPr>
        <p:spPr>
          <a:xfrm rot="4124310" flipH="1">
            <a:off x="3173412" y="4913313"/>
            <a:ext cx="523875" cy="177800"/>
          </a:xfrm>
          <a:prstGeom prst="rightArrow">
            <a:avLst>
              <a:gd name="adj1" fmla="val 50000"/>
              <a:gd name="adj2" fmla="val 9019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0" name="Pfeil nach rechts 19"/>
          <p:cNvSpPr/>
          <p:nvPr/>
        </p:nvSpPr>
        <p:spPr>
          <a:xfrm rot="14566984">
            <a:off x="1701006" y="3340894"/>
            <a:ext cx="523875" cy="179388"/>
          </a:xfrm>
          <a:prstGeom prst="rightArrow">
            <a:avLst>
              <a:gd name="adj1" fmla="val 50000"/>
              <a:gd name="adj2" fmla="val 9019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64528" name="Textfeld 6"/>
          <p:cNvSpPr txBox="1">
            <a:spLocks noChangeArrowheads="1"/>
          </p:cNvSpPr>
          <p:nvPr/>
        </p:nvSpPr>
        <p:spPr bwMode="auto">
          <a:xfrm>
            <a:off x="1997075" y="2230438"/>
            <a:ext cx="1785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400" b="1"/>
              <a:t>Besucher</a:t>
            </a:r>
          </a:p>
        </p:txBody>
      </p:sp>
      <p:sp>
        <p:nvSpPr>
          <p:cNvPr id="64529" name="Textfeld 21"/>
          <p:cNvSpPr txBox="1">
            <a:spLocks noChangeArrowheads="1"/>
          </p:cNvSpPr>
          <p:nvPr/>
        </p:nvSpPr>
        <p:spPr bwMode="auto">
          <a:xfrm>
            <a:off x="2033588" y="4127500"/>
            <a:ext cx="1785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400" b="1"/>
              <a:t>Inhalte</a:t>
            </a:r>
          </a:p>
        </p:txBody>
      </p:sp>
      <p:sp>
        <p:nvSpPr>
          <p:cNvPr id="64530" name="Textfeld 22"/>
          <p:cNvSpPr txBox="1">
            <a:spLocks noChangeArrowheads="1"/>
          </p:cNvSpPr>
          <p:nvPr/>
        </p:nvSpPr>
        <p:spPr bwMode="auto">
          <a:xfrm>
            <a:off x="1993900" y="5805488"/>
            <a:ext cx="1785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400" b="1"/>
              <a:t>Editoren</a:t>
            </a:r>
          </a:p>
        </p:txBody>
      </p:sp>
      <p:sp>
        <p:nvSpPr>
          <p:cNvPr id="24" name="Inhaltsplatzhalter 2"/>
          <p:cNvSpPr txBox="1">
            <a:spLocks/>
          </p:cNvSpPr>
          <p:nvPr/>
        </p:nvSpPr>
        <p:spPr>
          <a:xfrm>
            <a:off x="4921250" y="2420938"/>
            <a:ext cx="3971925" cy="399891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/>
              <a:t>Erstellung / Bearbeitung nur mit speziellem Editor-Programm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/>
              <a:t>typische Editoren:</a:t>
            </a:r>
          </a:p>
          <a:p>
            <a:pPr fontAlgn="auto">
              <a:spcAft>
                <a:spcPts val="0"/>
              </a:spcAft>
              <a:defRPr/>
            </a:pPr>
            <a:r>
              <a:rPr lang="de-DE" dirty="0" smtClean="0"/>
              <a:t>MS Frontpage</a:t>
            </a:r>
          </a:p>
          <a:p>
            <a:pPr fontAlgn="auto">
              <a:spcAft>
                <a:spcPts val="0"/>
              </a:spcAft>
              <a:defRPr/>
            </a:pPr>
            <a:r>
              <a:rPr lang="de-DE" dirty="0" smtClean="0"/>
              <a:t>Adobe Dreamweaver</a:t>
            </a:r>
          </a:p>
          <a:p>
            <a:pPr fontAlgn="auto">
              <a:spcAft>
                <a:spcPts val="0"/>
              </a:spcAft>
              <a:defRPr/>
            </a:pPr>
            <a:r>
              <a:rPr lang="de-DE" dirty="0" smtClean="0"/>
              <a:t>Adobe GoLive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/>
          </a:p>
        </p:txBody>
      </p:sp>
      <p:sp>
        <p:nvSpPr>
          <p:cNvPr id="21" name="Pfeil nach rechts 20"/>
          <p:cNvSpPr/>
          <p:nvPr/>
        </p:nvSpPr>
        <p:spPr>
          <a:xfrm rot="17475690" flipH="1" flipV="1">
            <a:off x="2059781" y="4912519"/>
            <a:ext cx="523875" cy="179388"/>
          </a:xfrm>
          <a:prstGeom prst="rightArrow">
            <a:avLst>
              <a:gd name="adj1" fmla="val 50000"/>
              <a:gd name="adj2" fmla="val 9019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5" name="Pfeil nach rechts 24"/>
          <p:cNvSpPr/>
          <p:nvPr/>
        </p:nvSpPr>
        <p:spPr>
          <a:xfrm rot="4124310" flipV="1">
            <a:off x="2968625" y="4913313"/>
            <a:ext cx="523875" cy="177800"/>
          </a:xfrm>
          <a:prstGeom prst="rightArrow">
            <a:avLst>
              <a:gd name="adj1" fmla="val 50000"/>
              <a:gd name="adj2" fmla="val 9019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64534" name="Foliennummernplatzhalter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8B17B9-FB1E-490C-BFC5-F824E5A9B99A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platzhalter 2"/>
          <p:cNvSpPr>
            <a:spLocks noGrp="1"/>
          </p:cNvSpPr>
          <p:nvPr>
            <p:ph type="body" idx="1"/>
          </p:nvPr>
        </p:nvSpPr>
        <p:spPr>
          <a:xfrm>
            <a:off x="395288" y="981075"/>
            <a:ext cx="3365500" cy="620713"/>
          </a:xfrm>
        </p:spPr>
        <p:txBody>
          <a:bodyPr/>
          <a:lstStyle/>
          <a:p>
            <a:r>
              <a:rPr lang="de-DE" smtClean="0">
                <a:latin typeface="Myriad Pro"/>
              </a:rPr>
              <a:t>Vorteile	</a:t>
            </a:r>
          </a:p>
        </p:txBody>
      </p:sp>
      <p:sp>
        <p:nvSpPr>
          <p:cNvPr id="66562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594225" y="981075"/>
            <a:ext cx="3362325" cy="620713"/>
          </a:xfrm>
        </p:spPr>
        <p:txBody>
          <a:bodyPr/>
          <a:lstStyle/>
          <a:p>
            <a:r>
              <a:rPr lang="de-DE" smtClean="0">
                <a:latin typeface="Myriad Pro"/>
              </a:rPr>
              <a:t>Nachteile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T</a:t>
            </a:r>
            <a:r>
              <a:rPr lang="de-DE" dirty="0" smtClean="0"/>
              <a:t>echnik &amp; Wartung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>
          <a:xfrm>
            <a:off x="539750" y="1620838"/>
            <a:ext cx="3940175" cy="3968750"/>
          </a:xfrm>
        </p:spPr>
        <p:txBody>
          <a:bodyPr rtlCol="0">
            <a:normAutofit/>
          </a:bodyPr>
          <a:lstStyle/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Erstellung relativ einfach</a:t>
            </a:r>
            <a:endParaRPr lang="de-DE" dirty="0">
              <a:sym typeface="Wingdings" pitchFamily="2" charset="2"/>
            </a:endParaRP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geringe Kosten</a:t>
            </a:r>
            <a:endParaRPr lang="de-DE" dirty="0">
              <a:sym typeface="Wingdings" pitchFamily="2" charset="2"/>
            </a:endParaRPr>
          </a:p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/>
          </a:p>
        </p:txBody>
      </p:sp>
      <p:sp>
        <p:nvSpPr>
          <p:cNvPr id="66565" name="Inhaltsplatzhalter 5"/>
          <p:cNvSpPr>
            <a:spLocks noGrp="1"/>
          </p:cNvSpPr>
          <p:nvPr>
            <p:ph sz="quarter" idx="14"/>
          </p:nvPr>
        </p:nvSpPr>
        <p:spPr>
          <a:xfrm>
            <a:off x="4681538" y="1620838"/>
            <a:ext cx="3922712" cy="4760912"/>
          </a:xfrm>
        </p:spPr>
        <p:txBody>
          <a:bodyPr/>
          <a:lstStyle/>
          <a:p>
            <a:r>
              <a:rPr lang="de-DE" smtClean="0">
                <a:latin typeface="Myriad Pro"/>
                <a:sym typeface="Wingdings" pitchFamily="2" charset="2"/>
              </a:rPr>
              <a:t>Wartungsaufwand groß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spezielle Software benötigt (Lizenz?)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nicht flexibel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schwer erweiterbar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kein Automatismus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Anforderungen an Editor hoch (Softwarekenntnis)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Anzahl der Editoren gering</a:t>
            </a:r>
            <a:endParaRPr lang="de-DE" smtClean="0">
              <a:latin typeface="Myriad Pro"/>
            </a:endParaRPr>
          </a:p>
        </p:txBody>
      </p:sp>
      <p:sp>
        <p:nvSpPr>
          <p:cNvPr id="66566" name="Foliennummernplatzhalter 7"/>
          <p:cNvSpPr>
            <a:spLocks noGrp="1"/>
          </p:cNvSpPr>
          <p:nvPr>
            <p:ph type="sldNum" sz="quarter" idx="16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B6203E0-3C7F-46B4-985B-7C7A6A668ED6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hteck 39"/>
          <p:cNvSpPr/>
          <p:nvPr/>
        </p:nvSpPr>
        <p:spPr>
          <a:xfrm>
            <a:off x="1692275" y="3573463"/>
            <a:ext cx="2844800" cy="134778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1725613" y="3573463"/>
            <a:ext cx="2846387" cy="134778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pic>
        <p:nvPicPr>
          <p:cNvPr id="68611" name="Picture 8" descr="C:\Users\Admin\Desktop\Windows_7_Icon-Pack\Biggest Windows 7's icons pack created by NhatPG\Biggest Windows 7's icons pack created by NhatPG\22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62150" y="3786188"/>
            <a:ext cx="922338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9208" y="258679"/>
            <a:ext cx="7315200" cy="11540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T</a:t>
            </a:r>
            <a:r>
              <a:rPr lang="de-DE" dirty="0" smtClean="0"/>
              <a:t>echnik &amp; Wartung</a:t>
            </a:r>
            <a:endParaRPr lang="de-DE" dirty="0"/>
          </a:p>
        </p:txBody>
      </p:sp>
      <p:sp>
        <p:nvSpPr>
          <p:cNvPr id="6861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de-DE" b="1" u="sng" smtClean="0">
                <a:latin typeface="Myriad Pro"/>
              </a:rPr>
              <a:t>CMS (Content Management System):</a:t>
            </a:r>
          </a:p>
          <a:p>
            <a:pPr marL="0" indent="0">
              <a:buFont typeface="Wingdings" pitchFamily="2" charset="2"/>
              <a:buNone/>
            </a:pPr>
            <a:endParaRPr lang="de-DE" smtClean="0">
              <a:latin typeface="Myriad Pro"/>
            </a:endParaRPr>
          </a:p>
        </p:txBody>
      </p:sp>
      <p:pic>
        <p:nvPicPr>
          <p:cNvPr id="68614" name="Picture 5" descr="C:\Users\Admin\Desktop\Windows_7_Icon-Pack\Biggest Windows 7's icons pack created by NhatPG\Biggest Windows 7's icons pack created by NhatPG\44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11375" y="2168525"/>
            <a:ext cx="9001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5" name="Picture 5" descr="C:\Users\Admin\Desktop\Windows_7_Icon-Pack\Biggest Windows 7's icons pack created by NhatPG\Biggest Windows 7's icons pack created by NhatPG\44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24188" y="2168525"/>
            <a:ext cx="900112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6" name="Picture 5" descr="C:\Users\Admin\Desktop\Windows_7_Icon-Pack\Biggest Windows 7's icons pack created by NhatPG\Biggest Windows 7's icons pack created by NhatPG\44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7788" y="2168525"/>
            <a:ext cx="900112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7" name="Picture 6" descr="C:\Users\Admin\Desktop\Windows_7_Icon-Pack\Biggest Windows 7's icons pack created by NhatPG\Biggest Windows 7's icons pack created by NhatPG\320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24225" y="3784600"/>
            <a:ext cx="1031875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feil nach rechts 4"/>
          <p:cNvSpPr/>
          <p:nvPr/>
        </p:nvSpPr>
        <p:spPr>
          <a:xfrm rot="7033016" flipH="1">
            <a:off x="3987801" y="3136900"/>
            <a:ext cx="525462" cy="179387"/>
          </a:xfrm>
          <a:prstGeom prst="rightArrow">
            <a:avLst>
              <a:gd name="adj1" fmla="val 50000"/>
              <a:gd name="adj2" fmla="val 9019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6" name="Pfeil nach rechts 15"/>
          <p:cNvSpPr/>
          <p:nvPr/>
        </p:nvSpPr>
        <p:spPr>
          <a:xfrm rot="16200000">
            <a:off x="3246438" y="3136900"/>
            <a:ext cx="525462" cy="179388"/>
          </a:xfrm>
          <a:prstGeom prst="rightArrow">
            <a:avLst>
              <a:gd name="adj1" fmla="val 50000"/>
              <a:gd name="adj2" fmla="val 9019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8" name="Pfeil nach rechts 17"/>
          <p:cNvSpPr/>
          <p:nvPr/>
        </p:nvSpPr>
        <p:spPr>
          <a:xfrm rot="17475690">
            <a:off x="2263776" y="5156200"/>
            <a:ext cx="525462" cy="179387"/>
          </a:xfrm>
          <a:prstGeom prst="rightArrow">
            <a:avLst>
              <a:gd name="adj1" fmla="val 50000"/>
              <a:gd name="adj2" fmla="val 9019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9" name="Pfeil nach rechts 18"/>
          <p:cNvSpPr/>
          <p:nvPr/>
        </p:nvSpPr>
        <p:spPr>
          <a:xfrm rot="4124310" flipV="1">
            <a:off x="2120107" y="3185319"/>
            <a:ext cx="525462" cy="177800"/>
          </a:xfrm>
          <a:prstGeom prst="rightArrow">
            <a:avLst>
              <a:gd name="adj1" fmla="val 50000"/>
              <a:gd name="adj2" fmla="val 9019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0" name="Pfeil nach rechts 19"/>
          <p:cNvSpPr/>
          <p:nvPr/>
        </p:nvSpPr>
        <p:spPr>
          <a:xfrm rot="14566984">
            <a:off x="2492376" y="3136900"/>
            <a:ext cx="525462" cy="179387"/>
          </a:xfrm>
          <a:prstGeom prst="rightArrow">
            <a:avLst>
              <a:gd name="adj1" fmla="val 50000"/>
              <a:gd name="adj2" fmla="val 9019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68623" name="Textfeld 21"/>
          <p:cNvSpPr txBox="1">
            <a:spLocks noChangeArrowheads="1"/>
          </p:cNvSpPr>
          <p:nvPr/>
        </p:nvSpPr>
        <p:spPr bwMode="auto">
          <a:xfrm>
            <a:off x="2981325" y="4102100"/>
            <a:ext cx="1785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400" b="1"/>
              <a:t>Inhalte</a:t>
            </a:r>
          </a:p>
        </p:txBody>
      </p:sp>
      <p:sp>
        <p:nvSpPr>
          <p:cNvPr id="24" name="Inhaltsplatzhalter 2"/>
          <p:cNvSpPr txBox="1">
            <a:spLocks/>
          </p:cNvSpPr>
          <p:nvPr/>
        </p:nvSpPr>
        <p:spPr>
          <a:xfrm>
            <a:off x="4994275" y="2420938"/>
            <a:ext cx="3970338" cy="403225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/>
              <a:t>Inhaltsverwaltungssystem zur gemeinschaftlichen Erstellung / Bearbeitung von Inhalten.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/>
              <a:t>Läuft direkt am Server und ist Stand der Technik!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/>
              <a:t>typische Systeme: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/>
              <a:t>Joomla, Drupal, Wordpress, Typo3, etc.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/>
          </a:p>
        </p:txBody>
      </p:sp>
      <p:pic>
        <p:nvPicPr>
          <p:cNvPr id="68625" name="Picture 9" descr="C:\Users\Admin\Desktop\Windows_7_Icon-Pack\Biggest Windows 7's icons pack created by NhatPG\Biggest Windows 7's icons pack created by NhatPG\374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5113" y="3213100"/>
            <a:ext cx="1709737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26" name="Textfeld 26"/>
          <p:cNvSpPr txBox="1">
            <a:spLocks noChangeArrowheads="1"/>
          </p:cNvSpPr>
          <p:nvPr/>
        </p:nvSpPr>
        <p:spPr bwMode="auto">
          <a:xfrm>
            <a:off x="-36513" y="3644900"/>
            <a:ext cx="1333501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400" b="1"/>
              <a:t>Daten-</a:t>
            </a:r>
          </a:p>
          <a:p>
            <a:pPr algn="ctr"/>
            <a:r>
              <a:rPr lang="de-DE" sz="1400" b="1"/>
              <a:t>bank</a:t>
            </a:r>
          </a:p>
        </p:txBody>
      </p:sp>
      <p:sp>
        <p:nvSpPr>
          <p:cNvPr id="8" name="Pfeil nach rechts 7"/>
          <p:cNvSpPr/>
          <p:nvPr/>
        </p:nvSpPr>
        <p:spPr>
          <a:xfrm>
            <a:off x="2927350" y="4076700"/>
            <a:ext cx="396875" cy="344488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68628" name="Textfeld 28"/>
          <p:cNvSpPr txBox="1">
            <a:spLocks noChangeArrowheads="1"/>
          </p:cNvSpPr>
          <p:nvPr/>
        </p:nvSpPr>
        <p:spPr bwMode="auto">
          <a:xfrm>
            <a:off x="1489075" y="3573463"/>
            <a:ext cx="17875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400" b="1"/>
              <a:t>CMS</a:t>
            </a:r>
          </a:p>
        </p:txBody>
      </p:sp>
      <p:pic>
        <p:nvPicPr>
          <p:cNvPr id="68629" name="Picture 10" descr="C:\Users\Admin\Desktop\Windows_7_Icon-Pack\Biggest Windows 7's icons pack created by NhatPG\Biggest Windows 7's icons pack created by NhatPG\354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763115">
            <a:off x="2133600" y="2995613"/>
            <a:ext cx="3937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30" name="Picture 10" descr="C:\Users\Admin\Desktop\Windows_7_Icon-Pack\Biggest Windows 7's icons pack created by NhatPG\Biggest Windows 7's icons pack created by NhatPG\354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1891124">
            <a:off x="2274888" y="5126038"/>
            <a:ext cx="3937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31" name="Picture 5" descr="C:\Users\Admin\Desktop\Windows_7_Icon-Pack\Biggest Windows 7's icons pack created by NhatPG\Biggest Windows 7's icons pack created by NhatPG\44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97063" y="5400675"/>
            <a:ext cx="900112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32" name="Picture 5" descr="C:\Users\Admin\Desktop\Windows_7_Icon-Pack\Biggest Windows 7's icons pack created by NhatPG\Biggest Windows 7's icons pack created by NhatPG\44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74938" y="5408613"/>
            <a:ext cx="900112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33" name="Picture 5" descr="C:\Users\Admin\Desktop\Windows_7_Icon-Pack\Biggest Windows 7's icons pack created by NhatPG\Biggest Windows 7's icons pack created by NhatPG\44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9963" y="5408613"/>
            <a:ext cx="900112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Pfeil nach rechts 34"/>
          <p:cNvSpPr/>
          <p:nvPr/>
        </p:nvSpPr>
        <p:spPr>
          <a:xfrm rot="4124310" flipH="1">
            <a:off x="2868613" y="5143500"/>
            <a:ext cx="525462" cy="179388"/>
          </a:xfrm>
          <a:prstGeom prst="rightArrow">
            <a:avLst>
              <a:gd name="adj1" fmla="val 50000"/>
              <a:gd name="adj2" fmla="val 9019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pic>
        <p:nvPicPr>
          <p:cNvPr id="68635" name="Picture 10" descr="C:\Users\Admin\Desktop\Windows_7_Icon-Pack\Biggest Windows 7's icons pack created by NhatPG\Biggest Windows 7's icons pack created by NhatPG\354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432009">
            <a:off x="2981325" y="5070475"/>
            <a:ext cx="3937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Pfeil nach rechts 36"/>
          <p:cNvSpPr/>
          <p:nvPr/>
        </p:nvSpPr>
        <p:spPr>
          <a:xfrm rot="4124310" flipH="1">
            <a:off x="3715544" y="5156994"/>
            <a:ext cx="525462" cy="177800"/>
          </a:xfrm>
          <a:prstGeom prst="rightArrow">
            <a:avLst>
              <a:gd name="adj1" fmla="val 50000"/>
              <a:gd name="adj2" fmla="val 9019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pic>
        <p:nvPicPr>
          <p:cNvPr id="68637" name="Picture 10" descr="C:\Users\Admin\Desktop\Windows_7_Icon-Pack\Biggest Windows 7's icons pack created by NhatPG\Biggest Windows 7's icons pack created by NhatPG\354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432009">
            <a:off x="3817938" y="5065713"/>
            <a:ext cx="3937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38" name="Foliennummernplatzhalter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8B719C-1AAA-4F17-AF6E-BBAEEC05E9FA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platzhalter 2"/>
          <p:cNvSpPr>
            <a:spLocks noGrp="1"/>
          </p:cNvSpPr>
          <p:nvPr>
            <p:ph type="body" idx="1"/>
          </p:nvPr>
        </p:nvSpPr>
        <p:spPr>
          <a:xfrm>
            <a:off x="395288" y="981075"/>
            <a:ext cx="3365500" cy="620713"/>
          </a:xfrm>
        </p:spPr>
        <p:txBody>
          <a:bodyPr/>
          <a:lstStyle/>
          <a:p>
            <a:r>
              <a:rPr lang="de-DE" smtClean="0">
                <a:latin typeface="Myriad Pro"/>
              </a:rPr>
              <a:t>Vorteile</a:t>
            </a:r>
          </a:p>
        </p:txBody>
      </p:sp>
      <p:sp>
        <p:nvSpPr>
          <p:cNvPr id="7065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594225" y="981075"/>
            <a:ext cx="3362325" cy="620713"/>
          </a:xfrm>
        </p:spPr>
        <p:txBody>
          <a:bodyPr/>
          <a:lstStyle/>
          <a:p>
            <a:r>
              <a:rPr lang="de-DE" smtClean="0">
                <a:latin typeface="Myriad Pro"/>
              </a:rPr>
              <a:t>Nachteile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T</a:t>
            </a:r>
            <a:r>
              <a:rPr lang="de-DE" dirty="0" smtClean="0"/>
              <a:t>echnik &amp; Wartung</a:t>
            </a:r>
            <a:endParaRPr lang="de-DE" dirty="0"/>
          </a:p>
        </p:txBody>
      </p:sp>
      <p:sp>
        <p:nvSpPr>
          <p:cNvPr id="70660" name="Inhaltsplatzhalter 3"/>
          <p:cNvSpPr>
            <a:spLocks noGrp="1"/>
          </p:cNvSpPr>
          <p:nvPr>
            <p:ph sz="quarter" idx="13"/>
          </p:nvPr>
        </p:nvSpPr>
        <p:spPr>
          <a:xfrm>
            <a:off x="539750" y="1620838"/>
            <a:ext cx="3940175" cy="4976812"/>
          </a:xfrm>
        </p:spPr>
        <p:txBody>
          <a:bodyPr/>
          <a:lstStyle/>
          <a:p>
            <a:r>
              <a:rPr lang="de-DE" smtClean="0">
                <a:latin typeface="Myriad Pro"/>
                <a:sym typeface="Wingdings" pitchFamily="2" charset="2"/>
              </a:rPr>
              <a:t>Wartungsaufwand deutlich geringer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leicht erweiterbar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Anforderungen an Editor geringer (Office-Kenntnisse)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Zugang von jedem PC mit Internet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beliebig viele Editoren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CMS meist gratis</a:t>
            </a:r>
          </a:p>
          <a:p>
            <a:r>
              <a:rPr lang="de-DE" smtClean="0">
                <a:latin typeface="Myriad Pro"/>
                <a:sym typeface="Wingdings" pitchFamily="2" charset="2"/>
              </a:rPr>
              <a:t>Trennung von Inhalt und Layout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4"/>
          </p:nvPr>
        </p:nvSpPr>
        <p:spPr>
          <a:xfrm>
            <a:off x="4681538" y="1620838"/>
            <a:ext cx="3922712" cy="3536950"/>
          </a:xfrm>
        </p:spPr>
        <p:txBody>
          <a:bodyPr rtlCol="0">
            <a:normAutofit/>
          </a:bodyPr>
          <a:lstStyle/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>
                <a:sym typeface="Wingdings" pitchFamily="2" charset="2"/>
              </a:rPr>
              <a:t>technische Umsetzung schwieriger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>
                <a:sym typeface="Wingdings" pitchFamily="2" charset="2"/>
              </a:rPr>
              <a:t>geeigneter Webserver erforderlich</a:t>
            </a:r>
          </a:p>
          <a:p>
            <a:pPr marL="4572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/>
          </a:p>
        </p:txBody>
      </p:sp>
      <p:sp>
        <p:nvSpPr>
          <p:cNvPr id="70662" name="Foliennummernplatzhalter 7"/>
          <p:cNvSpPr>
            <a:spLocks noGrp="1"/>
          </p:cNvSpPr>
          <p:nvPr>
            <p:ph type="sldNum" sz="quarter" idx="16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E7A724-D143-48EE-B065-C7F0B8E4464D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L</a:t>
            </a:r>
            <a:r>
              <a:rPr lang="de-DE" dirty="0" smtClean="0"/>
              <a:t>ayout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dirty="0" smtClean="0"/>
              <a:t>Design der Webseite wieder abhängig von Inhalten,  Funktionen und der Zielgruppe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 smtClean="0"/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Inhalte &amp; Funktionen</a:t>
            </a:r>
            <a:r>
              <a:rPr lang="de-DE" dirty="0"/>
              <a:t>: „</a:t>
            </a:r>
            <a:r>
              <a:rPr lang="de-DE" i="1" dirty="0"/>
              <a:t>design follows function</a:t>
            </a:r>
            <a:r>
              <a:rPr lang="de-DE" dirty="0" smtClean="0"/>
              <a:t>“</a:t>
            </a:r>
            <a:br>
              <a:rPr lang="de-DE" dirty="0" smtClean="0"/>
            </a:br>
            <a:r>
              <a:rPr lang="de-DE" dirty="0" smtClean="0"/>
              <a:t>Vermittlung der Inhalte und Benutzerfreundlichkeit stehen im Vordergrund</a:t>
            </a:r>
            <a:endParaRPr lang="de-DE" dirty="0"/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Zielgruppe: geschmackliche Präferenzen und Fähigkeiten im Umgang mit dem Internet berücksichtigen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 smtClean="0"/>
          </a:p>
          <a:p>
            <a:pPr marL="342900" indent="-342900" algn="ctr" fontAlgn="auto">
              <a:spcAft>
                <a:spcPts val="0"/>
              </a:spcAft>
              <a:buFont typeface="Wingdings"/>
              <a:buChar char="à"/>
              <a:defRPr/>
            </a:pPr>
            <a:r>
              <a:rPr lang="de-DE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„Der erste Eindruck zählt!“</a:t>
            </a:r>
          </a:p>
          <a:p>
            <a:pPr marL="0" indent="0" algn="ctr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sz="2000" dirty="0" smtClean="0">
                <a:sym typeface="Wingdings" pitchFamily="2" charset="2"/>
              </a:rPr>
              <a:t>Ist die Seite unübersichtlich, leidet die Benutzerfreundlichkeit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 smtClean="0"/>
          </a:p>
        </p:txBody>
      </p:sp>
      <p:sp>
        <p:nvSpPr>
          <p:cNvPr id="72707" name="Foliennummernplatzhalt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5F51D8E-F713-4867-849B-A205A9B85A88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L</a:t>
            </a:r>
            <a:r>
              <a:rPr lang="de-DE" dirty="0" smtClean="0"/>
              <a:t>ayout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Bilder, Grafiken und Animationen hauchen der Seite Leben ein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wenn vorhanden sollte das Layout auf das „Corporate Design“ angepasst werden</a:t>
            </a:r>
          </a:p>
          <a:p>
            <a:pPr marL="342900" indent="-342900" fontAlgn="auto">
              <a:spcAft>
                <a:spcPts val="0"/>
              </a:spcAft>
              <a:buFont typeface="Wingdings" charset="2"/>
              <a:buChar char="§"/>
              <a:tabLst>
                <a:tab pos="363538" algn="l"/>
              </a:tabLst>
              <a:defRPr/>
            </a:pPr>
            <a:r>
              <a:rPr lang="de-DE" dirty="0" smtClean="0"/>
              <a:t>zur Erstellung werden benötigt:</a:t>
            </a:r>
          </a:p>
          <a:p>
            <a:pPr marL="1343025" lvl="1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Logos</a:t>
            </a:r>
          </a:p>
          <a:p>
            <a:pPr marL="1343025" lvl="1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einige Bilder</a:t>
            </a:r>
          </a:p>
          <a:p>
            <a:pPr marL="1343025" lvl="1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evtl. spezielle Schriftarten</a:t>
            </a:r>
          </a:p>
          <a:p>
            <a:pPr marL="1343025" lvl="1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evtl. Farb- bzw. Designvorstellungen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b="1" u="sng" dirty="0" smtClean="0">
                <a:sym typeface="Wingdings" pitchFamily="2" charset="2"/>
              </a:rPr>
              <a:t>Achtung: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dirty="0" smtClean="0">
                <a:sym typeface="Wingdings" pitchFamily="2" charset="2"/>
              </a:rPr>
              <a:t>Zu viele Grafiken und Animationen führen zu überladenem Design</a:t>
            </a:r>
          </a:p>
          <a:p>
            <a:pPr marL="342900" indent="-342900" fontAlgn="auto">
              <a:spcAft>
                <a:spcPts val="0"/>
              </a:spcAft>
              <a:buFont typeface="Wingdings"/>
              <a:buChar char="à"/>
              <a:defRPr/>
            </a:pPr>
            <a:r>
              <a:rPr lang="de-DE" dirty="0" smtClean="0">
                <a:sym typeface="Wingdings" pitchFamily="2" charset="2"/>
              </a:rPr>
              <a:t>mangelnde Übersichtlichkeit &amp; lange Ladezeiten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 smtClean="0"/>
          </a:p>
        </p:txBody>
      </p:sp>
      <p:sp>
        <p:nvSpPr>
          <p:cNvPr id="74755" name="Foliennummernplatzhalt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11738C-6651-4B53-8C47-6BD90A0BAF6D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I</a:t>
            </a:r>
            <a:r>
              <a:rPr lang="de-DE" dirty="0" smtClean="0"/>
              <a:t>nternetpräsenz – Warum?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2000" y="1333500"/>
            <a:ext cx="7543800" cy="483235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„Man </a:t>
            </a:r>
            <a:r>
              <a:rPr lang="de-DE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BRAUCHT</a:t>
            </a:r>
            <a:r>
              <a:rPr lang="de-DE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eine Internetpräsenz nicht unbedingt, aber sie kann einem viel </a:t>
            </a:r>
            <a:r>
              <a:rPr lang="de-DE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NÜTZEN</a:t>
            </a:r>
            <a:r>
              <a:rPr lang="de-DE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!“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/>
          </a:p>
          <a:p>
            <a:pPr indent="-182880" fontAlgn="auto">
              <a:spcAft>
                <a:spcPts val="0"/>
              </a:spcAft>
              <a:buFont typeface="Wingdings"/>
              <a:buChar char="à"/>
              <a:defRPr/>
            </a:pPr>
            <a:r>
              <a:rPr lang="de-DE" sz="2800" dirty="0" smtClean="0"/>
              <a:t>Deshalb andere Fragestellung: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„Was </a:t>
            </a:r>
            <a:r>
              <a:rPr lang="de-DE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NÜTZT</a:t>
            </a:r>
            <a:r>
              <a:rPr lang="de-DE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mir eine Internetpräsenz?“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/>
          </a:p>
        </p:txBody>
      </p:sp>
      <p:sp>
        <p:nvSpPr>
          <p:cNvPr id="21507" name="Foliennummernplatzhalt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315418-546A-421B-8045-7C0EBBCC0196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27088" y="2781300"/>
            <a:ext cx="7273925" cy="6477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A</a:t>
            </a:r>
            <a:r>
              <a:rPr lang="de-DE" dirty="0" smtClean="0"/>
              <a:t>genda</a:t>
            </a:r>
            <a:endParaRPr lang="de-DE" dirty="0"/>
          </a:p>
        </p:txBody>
      </p:sp>
      <p:sp>
        <p:nvSpPr>
          <p:cNvPr id="76803" name="Inhaltsplatzhalter 2"/>
          <p:cNvSpPr>
            <a:spLocks noGrp="1"/>
          </p:cNvSpPr>
          <p:nvPr>
            <p:ph idx="1"/>
          </p:nvPr>
        </p:nvSpPr>
        <p:spPr>
          <a:xfrm>
            <a:off x="900113" y="1052513"/>
            <a:ext cx="7315200" cy="4032250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de-DE" smtClean="0">
                <a:latin typeface="Myriad Pro"/>
              </a:rPr>
              <a:t>Internetpräsenz – Warum?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de-DE" smtClean="0">
                <a:latin typeface="Myriad Pro"/>
              </a:rPr>
              <a:t>Möglichkeiten der Internetpräsenz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de-DE" smtClean="0">
                <a:latin typeface="Myriad Pro"/>
              </a:rPr>
              <a:t>Die eigene Homepage</a:t>
            </a:r>
          </a:p>
          <a:p>
            <a:pPr marL="514350" indent="-514350">
              <a:buClr>
                <a:schemeClr val="tx1"/>
              </a:buClr>
              <a:buFont typeface="Arial" charset="0"/>
              <a:buAutoNum type="arabicPeriod"/>
            </a:pPr>
            <a:r>
              <a:rPr lang="de-DE" smtClean="0">
                <a:solidFill>
                  <a:schemeClr val="bg1"/>
                </a:solidFill>
                <a:latin typeface="Myriad Pro"/>
              </a:rPr>
              <a:t>Häufige Fragen (FAQ)</a:t>
            </a:r>
          </a:p>
        </p:txBody>
      </p:sp>
      <p:sp>
        <p:nvSpPr>
          <p:cNvPr id="76804" name="Foliennummernplatzhalt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49224A-4BF3-4DBA-BFAC-15DAA7A4DBC9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H</a:t>
            </a:r>
            <a:r>
              <a:rPr lang="de-DE" dirty="0" smtClean="0"/>
              <a:t>äufige Fragen (FAQ)</a:t>
            </a:r>
            <a:endParaRPr lang="de-DE" dirty="0"/>
          </a:p>
        </p:txBody>
      </p:sp>
      <p:sp>
        <p:nvSpPr>
          <p:cNvPr id="78850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de-DE" b="1" i="1" smtClean="0">
                <a:latin typeface="Myriad Pro"/>
              </a:rPr>
              <a:t>Wie hoch sind die laufenden Kosten einer Webseite?</a:t>
            </a:r>
          </a:p>
          <a:p>
            <a:pPr marL="400050" lvl="1" indent="0">
              <a:buFont typeface="Wingdings" pitchFamily="2" charset="2"/>
              <a:buNone/>
            </a:pPr>
            <a:r>
              <a:rPr lang="de-DE" smtClean="0">
                <a:latin typeface="Myriad Pro"/>
              </a:rPr>
              <a:t>Je nach Paket und Domain zwischen € 2,50 und € 8,00 pro Monat.</a:t>
            </a:r>
          </a:p>
          <a:p>
            <a:pPr marL="0" indent="0">
              <a:buFont typeface="Wingdings" pitchFamily="2" charset="2"/>
              <a:buNone/>
            </a:pPr>
            <a:endParaRPr lang="de-DE" smtClean="0">
              <a:latin typeface="Myriad Pro"/>
            </a:endParaRPr>
          </a:p>
          <a:p>
            <a:pPr marL="0" indent="0">
              <a:buFont typeface="Wingdings" pitchFamily="2" charset="2"/>
              <a:buNone/>
            </a:pPr>
            <a:r>
              <a:rPr lang="de-DE" b="1" i="1" smtClean="0">
                <a:latin typeface="Myriad Pro"/>
              </a:rPr>
              <a:t>Welche sind die häufigsten Domains und was kosten sie?</a:t>
            </a:r>
          </a:p>
          <a:p>
            <a:pPr marL="400050" lvl="1" indent="0">
              <a:buFont typeface="Wingdings" pitchFamily="2" charset="2"/>
              <a:buNone/>
            </a:pPr>
            <a:r>
              <a:rPr lang="de-DE" smtClean="0">
                <a:latin typeface="Myriad Pro"/>
              </a:rPr>
              <a:t>.at (€ 29,00/Jahr), .com (€ 9,50/Jahr), .net (€ 9,50/Jahr), .cc (€ 29,00/Jahr)</a:t>
            </a:r>
          </a:p>
          <a:p>
            <a:pPr marL="0" indent="0">
              <a:buFont typeface="Wingdings" pitchFamily="2" charset="2"/>
              <a:buNone/>
            </a:pPr>
            <a:endParaRPr lang="de-DE" smtClean="0">
              <a:latin typeface="Myriad Pro"/>
            </a:endParaRPr>
          </a:p>
          <a:p>
            <a:pPr marL="0" indent="0">
              <a:buFont typeface="Wingdings" pitchFamily="2" charset="2"/>
              <a:buNone/>
            </a:pPr>
            <a:r>
              <a:rPr lang="de-DE" b="1" i="1" smtClean="0">
                <a:latin typeface="Myriad Pro"/>
              </a:rPr>
              <a:t>Was kostet eine eigene Homepage?</a:t>
            </a:r>
          </a:p>
          <a:p>
            <a:pPr marL="400050" lvl="1" indent="0">
              <a:buFont typeface="Wingdings" pitchFamily="2" charset="2"/>
              <a:buNone/>
            </a:pPr>
            <a:r>
              <a:rPr lang="de-DE" smtClean="0">
                <a:latin typeface="Myriad Pro"/>
              </a:rPr>
              <a:t>Erstellungskosten ab ca. €500 netto</a:t>
            </a:r>
          </a:p>
          <a:p>
            <a:pPr marL="400050" lvl="1" indent="0">
              <a:buFont typeface="Wingdings" pitchFamily="2" charset="2"/>
              <a:buNone/>
            </a:pPr>
            <a:r>
              <a:rPr lang="de-DE" smtClean="0">
                <a:latin typeface="Myriad Pro"/>
              </a:rPr>
              <a:t>abhängig von Funktionen, Design, Anbieter, verw. System, etc.</a:t>
            </a:r>
          </a:p>
        </p:txBody>
      </p:sp>
      <p:sp>
        <p:nvSpPr>
          <p:cNvPr id="78851" name="Foliennummernplatzhalt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B59EDA-F50B-4D24-BE23-4439550246C7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 rot="21175064">
            <a:off x="5888974" y="-229284"/>
            <a:ext cx="2898550" cy="538609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rPr>
              <a:t>?</a:t>
            </a:r>
            <a:endParaRPr lang="de-DE" sz="3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AT" dirty="0" smtClean="0">
                <a:solidFill>
                  <a:srgbClr val="C00000"/>
                </a:solidFill>
              </a:rPr>
              <a:t>w</a:t>
            </a:r>
            <a:r>
              <a:rPr lang="de-AT" dirty="0" smtClean="0"/>
              <a:t>eitere Fragen</a:t>
            </a:r>
            <a:br>
              <a:rPr lang="de-AT" dirty="0" smtClean="0"/>
            </a:b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>
                <a:solidFill>
                  <a:srgbClr val="C00000"/>
                </a:solidFill>
              </a:rPr>
              <a:t>D</a:t>
            </a:r>
            <a:r>
              <a:rPr lang="de-AT" dirty="0" smtClean="0"/>
              <a:t>iskussion</a:t>
            </a:r>
            <a:endParaRPr lang="de-AT" dirty="0"/>
          </a:p>
        </p:txBody>
      </p:sp>
      <p:sp>
        <p:nvSpPr>
          <p:cNvPr id="8" name="Rechteck 7"/>
          <p:cNvSpPr/>
          <p:nvPr/>
        </p:nvSpPr>
        <p:spPr>
          <a:xfrm rot="21175064">
            <a:off x="934126" y="1848799"/>
            <a:ext cx="1672253" cy="538609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rPr>
              <a:t>!</a:t>
            </a:r>
            <a:endParaRPr lang="de-DE" sz="3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AT" sz="6000" dirty="0" smtClean="0"/>
              <a:t>VIELEN DANK FÜR DIE </a:t>
            </a:r>
            <a:r>
              <a:rPr lang="de-AT" sz="6000" dirty="0" smtClean="0">
                <a:solidFill>
                  <a:srgbClr val="C00000"/>
                </a:solidFill>
              </a:rPr>
              <a:t>A</a:t>
            </a:r>
            <a:r>
              <a:rPr lang="de-AT" sz="6000" dirty="0" smtClean="0"/>
              <a:t>UFMERKSAMKEIT</a:t>
            </a:r>
            <a:endParaRPr lang="de-AT" sz="6000" dirty="0"/>
          </a:p>
        </p:txBody>
      </p:sp>
      <p:sp>
        <p:nvSpPr>
          <p:cNvPr id="82946" name="Untertitel 1"/>
          <p:cNvSpPr>
            <a:spLocks noGrp="1"/>
          </p:cNvSpPr>
          <p:nvPr>
            <p:ph type="subTitle" idx="1"/>
          </p:nvPr>
        </p:nvSpPr>
        <p:spPr>
          <a:xfrm>
            <a:off x="1476375" y="5167313"/>
            <a:ext cx="6191250" cy="1144587"/>
          </a:xfrm>
        </p:spPr>
        <p:txBody>
          <a:bodyPr/>
          <a:lstStyle/>
          <a:p>
            <a:pPr algn="ctr"/>
            <a:r>
              <a:rPr lang="de-AT" sz="1800" smtClean="0">
                <a:latin typeface="Myriad Pro"/>
              </a:rPr>
              <a:t>Für etwaige Fragen stehe ich gerne unter der Telefonnummer 0664 / 925 0 245 bzw. per Mail an thomas_hauser@gmx.at zur Verfügung!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A</a:t>
            </a:r>
            <a:r>
              <a:rPr lang="de-DE" dirty="0" smtClean="0">
                <a:solidFill>
                  <a:schemeClr val="tx1"/>
                </a:solidFill>
              </a:rPr>
              <a:t>NHANG - Begriffserklärung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499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de-DE" b="1" i="1" smtClean="0">
                <a:latin typeface="Myriad Pro"/>
              </a:rPr>
              <a:t>Subpage</a:t>
            </a:r>
          </a:p>
          <a:p>
            <a:pPr marL="400050" lvl="1" indent="0">
              <a:buFont typeface="Wingdings" pitchFamily="2" charset="2"/>
              <a:buNone/>
            </a:pPr>
            <a:r>
              <a:rPr lang="de-DE" smtClean="0">
                <a:latin typeface="Myriad Pro"/>
              </a:rPr>
              <a:t>= „eigener“ Teilbereich auf bereits vorhandener Webseite</a:t>
            </a:r>
          </a:p>
          <a:p>
            <a:pPr marL="0" indent="0">
              <a:buFont typeface="Wingdings" pitchFamily="2" charset="2"/>
              <a:buNone/>
            </a:pPr>
            <a:endParaRPr lang="de-DE" b="1" i="1" smtClean="0">
              <a:latin typeface="Myriad Pro"/>
            </a:endParaRPr>
          </a:p>
          <a:p>
            <a:pPr marL="0" indent="0">
              <a:buFont typeface="Wingdings" pitchFamily="2" charset="2"/>
              <a:buNone/>
            </a:pPr>
            <a:r>
              <a:rPr lang="de-DE" b="1" i="1" smtClean="0">
                <a:latin typeface="Myriad Pro"/>
              </a:rPr>
              <a:t>Webspace</a:t>
            </a:r>
          </a:p>
          <a:p>
            <a:pPr marL="400050" lvl="1" indent="0">
              <a:buFont typeface="Wingdings" pitchFamily="2" charset="2"/>
              <a:buNone/>
            </a:pPr>
            <a:r>
              <a:rPr lang="de-DE" smtClean="0">
                <a:latin typeface="Myriad Pro"/>
              </a:rPr>
              <a:t>= Speicherplatz der Webseite auf einem Server</a:t>
            </a:r>
          </a:p>
          <a:p>
            <a:pPr marL="0" indent="0">
              <a:buFont typeface="Wingdings" pitchFamily="2" charset="2"/>
              <a:buNone/>
            </a:pPr>
            <a:endParaRPr lang="de-DE" b="1" i="1" smtClean="0">
              <a:latin typeface="Myriad Pro"/>
            </a:endParaRPr>
          </a:p>
          <a:p>
            <a:pPr marL="0" indent="0">
              <a:buFont typeface="Wingdings" pitchFamily="2" charset="2"/>
              <a:buNone/>
            </a:pPr>
            <a:r>
              <a:rPr lang="de-DE" b="1" i="1" smtClean="0">
                <a:latin typeface="Myriad Pro"/>
              </a:rPr>
              <a:t>Domain</a:t>
            </a:r>
          </a:p>
          <a:p>
            <a:pPr marL="400050" lvl="1" indent="0">
              <a:buFont typeface="Wingdings" pitchFamily="2" charset="2"/>
              <a:buNone/>
            </a:pPr>
            <a:r>
              <a:rPr lang="de-DE" smtClean="0">
                <a:latin typeface="Myriad Pro"/>
              </a:rPr>
              <a:t>= Adresse der Webseite (verweist auf Webserver)</a:t>
            </a:r>
            <a:br>
              <a:rPr lang="de-DE" smtClean="0">
                <a:latin typeface="Myriad Pro"/>
              </a:rPr>
            </a:br>
            <a:r>
              <a:rPr lang="de-DE" smtClean="0">
                <a:latin typeface="Myriad Pro"/>
              </a:rPr>
              <a:t>    Bsp.: www.meineAdresse.at</a:t>
            </a:r>
          </a:p>
          <a:p>
            <a:pPr marL="0" indent="0">
              <a:buFont typeface="Wingdings" pitchFamily="2" charset="2"/>
              <a:buNone/>
            </a:pPr>
            <a:endParaRPr lang="de-DE" b="1" i="1" smtClean="0">
              <a:latin typeface="Myriad Pro"/>
            </a:endParaRPr>
          </a:p>
          <a:p>
            <a:pPr marL="0" indent="0">
              <a:buFont typeface="Wingdings" pitchFamily="2" charset="2"/>
              <a:buNone/>
            </a:pPr>
            <a:r>
              <a:rPr lang="de-DE" b="1" i="1" smtClean="0">
                <a:latin typeface="Myriad Pro"/>
              </a:rPr>
              <a:t>Provider</a:t>
            </a:r>
          </a:p>
          <a:p>
            <a:pPr marL="400050" lvl="1" indent="0">
              <a:buFont typeface="Wingdings" pitchFamily="2" charset="2"/>
              <a:buNone/>
            </a:pPr>
            <a:r>
              <a:rPr lang="de-DE" smtClean="0">
                <a:latin typeface="Myriad Pro"/>
              </a:rPr>
              <a:t>= Betreiber des Webservers </a:t>
            </a:r>
            <a:r>
              <a:rPr lang="de-DE" smtClean="0">
                <a:latin typeface="Myriad Pro"/>
                <a:sym typeface="Wingdings" pitchFamily="2" charset="2"/>
              </a:rPr>
              <a:t> stellt Webspace &amp; Domain zur Verfügung</a:t>
            </a:r>
          </a:p>
        </p:txBody>
      </p:sp>
      <p:sp>
        <p:nvSpPr>
          <p:cNvPr id="84995" name="Foliennummernplatzhalt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96EC11-04E1-444C-BC34-BE2BF457114E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A</a:t>
            </a:r>
            <a:r>
              <a:rPr lang="de-DE" dirty="0" smtClean="0">
                <a:solidFill>
                  <a:schemeClr val="tx1"/>
                </a:solidFill>
              </a:rPr>
              <a:t>NHANG - Begriffserklärung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704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de-DE" b="1" i="1" smtClean="0">
                <a:latin typeface="Myriad Pro"/>
              </a:rPr>
              <a:t>Browser</a:t>
            </a:r>
          </a:p>
          <a:p>
            <a:pPr marL="400050" lvl="1" indent="0">
              <a:buFont typeface="Wingdings" pitchFamily="2" charset="2"/>
              <a:buNone/>
            </a:pPr>
            <a:r>
              <a:rPr lang="de-DE" smtClean="0">
                <a:latin typeface="Myriad Pro"/>
              </a:rPr>
              <a:t>= Programm zur Darstellung von Internetseiten</a:t>
            </a:r>
          </a:p>
          <a:p>
            <a:pPr marL="400050" lvl="1" indent="0">
              <a:buFont typeface="Wingdings" pitchFamily="2" charset="2"/>
              <a:buNone/>
            </a:pPr>
            <a:r>
              <a:rPr lang="de-DE" smtClean="0">
                <a:latin typeface="Myriad Pro"/>
              </a:rPr>
              <a:t>    Bsp.: Internet Explorer, Firefox, Safari, Opera, etc.</a:t>
            </a:r>
          </a:p>
          <a:p>
            <a:pPr marL="0" indent="0">
              <a:buFont typeface="Wingdings" pitchFamily="2" charset="2"/>
              <a:buNone/>
            </a:pPr>
            <a:endParaRPr lang="de-DE" b="1" i="1" smtClean="0">
              <a:latin typeface="Myriad Pro"/>
            </a:endParaRPr>
          </a:p>
          <a:p>
            <a:pPr marL="0" indent="0">
              <a:buFont typeface="Wingdings" pitchFamily="2" charset="2"/>
              <a:buNone/>
            </a:pPr>
            <a:r>
              <a:rPr lang="de-DE" b="1" i="1" smtClean="0">
                <a:latin typeface="Myriad Pro"/>
              </a:rPr>
              <a:t>Corporate Design</a:t>
            </a:r>
          </a:p>
          <a:p>
            <a:pPr marL="400050" lvl="1" indent="0">
              <a:buFont typeface="Wingdings" pitchFamily="2" charset="2"/>
              <a:buNone/>
            </a:pPr>
            <a:r>
              <a:rPr lang="de-DE" smtClean="0">
                <a:latin typeface="Myriad Pro"/>
              </a:rPr>
              <a:t>= definiertes Erscheinungsbild einer Organisation</a:t>
            </a:r>
          </a:p>
          <a:p>
            <a:pPr marL="0" indent="0">
              <a:buFont typeface="Wingdings" pitchFamily="2" charset="2"/>
              <a:buNone/>
            </a:pPr>
            <a:endParaRPr lang="de-DE" b="1" i="1" smtClean="0">
              <a:latin typeface="Myriad Pro"/>
            </a:endParaRPr>
          </a:p>
          <a:p>
            <a:pPr marL="0" indent="0">
              <a:buFont typeface="Wingdings" pitchFamily="2" charset="2"/>
              <a:buNone/>
            </a:pPr>
            <a:r>
              <a:rPr lang="de-DE" b="1" i="1" smtClean="0">
                <a:latin typeface="Myriad Pro"/>
              </a:rPr>
              <a:t>CMS</a:t>
            </a:r>
          </a:p>
          <a:p>
            <a:pPr marL="400050" lvl="1" indent="0">
              <a:buFont typeface="Wingdings" pitchFamily="2" charset="2"/>
              <a:buNone/>
            </a:pPr>
            <a:r>
              <a:rPr lang="de-DE" smtClean="0">
                <a:latin typeface="Myriad Pro"/>
              </a:rPr>
              <a:t>= Content Management System / Inhaltsverwaltungssystem</a:t>
            </a:r>
          </a:p>
        </p:txBody>
      </p:sp>
      <p:sp>
        <p:nvSpPr>
          <p:cNvPr id="87043" name="Foliennummernplatzhalt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FFC400-0238-410D-B5D7-1AFC60056ED0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I</a:t>
            </a:r>
            <a:r>
              <a:rPr lang="de-DE" dirty="0" smtClean="0"/>
              <a:t>nternetpräsenz – Warum?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2000" y="1117600"/>
            <a:ext cx="7543800" cy="52641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dirty="0" smtClean="0"/>
              <a:t>rasante Weiterentwicklung des Internets innerhalb der letzten Jahre: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dichtere Vernetzung (soziale Netzwerke)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„Internet everywhere“ (Smartphones / mobiles Internet)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 smtClean="0"/>
          </a:p>
          <a:p>
            <a:pPr fontAlgn="auto">
              <a:spcAft>
                <a:spcPts val="0"/>
              </a:spcAft>
              <a:buFont typeface="Wingdings"/>
              <a:buChar char="à"/>
              <a:tabLst>
                <a:tab pos="363538" algn="l"/>
              </a:tabLst>
              <a:defRPr/>
            </a:pPr>
            <a:r>
              <a:rPr lang="de-DE" dirty="0" smtClean="0">
                <a:sym typeface="Wingdings" pitchFamily="2" charset="2"/>
              </a:rPr>
              <a:t> Internet ist „selbstverständliches“ Medium neben 	Fernsehen, Radio &amp; Zeitung</a:t>
            </a:r>
          </a:p>
          <a:p>
            <a:pPr fontAlgn="auto">
              <a:spcAft>
                <a:spcPts val="0"/>
              </a:spcAft>
              <a:buFont typeface="Wingdings"/>
              <a:buChar char="à"/>
              <a:tabLst>
                <a:tab pos="363538" algn="l"/>
              </a:tabLst>
              <a:defRPr/>
            </a:pPr>
            <a:r>
              <a:rPr lang="de-DE" dirty="0" smtClean="0">
                <a:sym typeface="Wingdings" pitchFamily="2" charset="2"/>
              </a:rPr>
              <a:t> weltweit umfangreichste Informationsquelle, über 	regionale und nationale Grenzen hinweg</a:t>
            </a:r>
          </a:p>
          <a:p>
            <a:pPr fontAlgn="auto">
              <a:spcAft>
                <a:spcPts val="0"/>
              </a:spcAft>
              <a:buFont typeface="Wingdings"/>
              <a:buChar char="à"/>
              <a:tabLst>
                <a:tab pos="363538" algn="l"/>
              </a:tabLst>
              <a:defRPr/>
            </a:pPr>
            <a:r>
              <a:rPr lang="de-DE" dirty="0" smtClean="0">
                <a:sym typeface="Wingdings" pitchFamily="2" charset="2"/>
              </a:rPr>
              <a:t>kein anderes Medium ist so kostengünstig und 	erreicht zugleich direkt Ihre Zielgruppe</a:t>
            </a:r>
            <a:endParaRPr lang="de-DE" dirty="0" smtClean="0"/>
          </a:p>
        </p:txBody>
      </p:sp>
      <p:sp>
        <p:nvSpPr>
          <p:cNvPr id="23555" name="Foliennummernplatzhalter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E989D2-6E49-4E38-A357-A6FAF191BC7F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I</a:t>
            </a:r>
            <a:r>
              <a:rPr lang="de-DE" dirty="0" smtClean="0"/>
              <a:t>nternetpräsenz – Vorteile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0" y="1052513"/>
            <a:ext cx="7315200" cy="5689600"/>
          </a:xfrm>
        </p:spPr>
        <p:txBody>
          <a:bodyPr rtlCol="0">
            <a:normAutofit lnSpcReduction="10000"/>
          </a:bodyPr>
          <a:lstStyle/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Reichweite</a:t>
            </a:r>
            <a:br>
              <a:rPr lang="de-DE" dirty="0" smtClean="0"/>
            </a:br>
            <a:r>
              <a:rPr lang="de-DE" dirty="0" smtClean="0"/>
              <a:t>	(regionale, überregionale sowie weltweite 	Erreichbarkeit für Ihre Zielgruppe)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Aktualität</a:t>
            </a:r>
            <a:br>
              <a:rPr lang="de-DE" dirty="0" smtClean="0"/>
            </a:br>
            <a:r>
              <a:rPr lang="de-DE" dirty="0" smtClean="0"/>
              <a:t>	(aktuelle Informationen in kurzer Zeit)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Umfang</a:t>
            </a:r>
            <a:br>
              <a:rPr lang="de-DE" dirty="0" smtClean="0"/>
            </a:br>
            <a:r>
              <a:rPr lang="de-DE" dirty="0" smtClean="0"/>
              <a:t>	(umfassenden &amp; detaillierte Informationen 	kostengünstig an zentraler  Stelle;</a:t>
            </a:r>
            <a:br>
              <a:rPr lang="de-DE" dirty="0" smtClean="0"/>
            </a:br>
            <a:r>
              <a:rPr lang="de-DE" dirty="0" smtClean="0"/>
              <a:t>	potentielle Fragen bereits auf Homepage 	beantwortet)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Interaktivität</a:t>
            </a:r>
            <a:br>
              <a:rPr lang="de-DE" dirty="0" smtClean="0"/>
            </a:br>
            <a:r>
              <a:rPr lang="de-DE" dirty="0" smtClean="0"/>
              <a:t>	(Benutzerinteraktionen)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Effektivität</a:t>
            </a:r>
            <a:br>
              <a:rPr lang="de-DE" dirty="0" smtClean="0"/>
            </a:br>
            <a:r>
              <a:rPr lang="de-DE" dirty="0" smtClean="0"/>
              <a:t>	(Aufwandsverringerung durch Automatisierung)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/>
              <a:t>Kosteneinsparung</a:t>
            </a:r>
            <a:endParaRPr lang="de-DE" dirty="0"/>
          </a:p>
        </p:txBody>
      </p:sp>
      <p:sp>
        <p:nvSpPr>
          <p:cNvPr id="25603" name="Foliennummernplatzhalter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E1CBB5-084A-48FF-9787-95488FE34622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I</a:t>
            </a:r>
            <a:r>
              <a:rPr lang="de-DE" dirty="0" smtClean="0"/>
              <a:t>nternetpräsenz – Nachteile</a:t>
            </a:r>
            <a:endParaRPr lang="de-DE" dirty="0"/>
          </a:p>
        </p:txBody>
      </p:sp>
      <p:sp>
        <p:nvSpPr>
          <p:cNvPr id="27650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>
                <a:latin typeface="Myriad Pro"/>
              </a:rPr>
              <a:t>Arbeitsaufwand</a:t>
            </a:r>
            <a:br>
              <a:rPr lang="de-DE" smtClean="0">
                <a:latin typeface="Myriad Pro"/>
              </a:rPr>
            </a:br>
            <a:r>
              <a:rPr lang="de-DE" smtClean="0">
                <a:latin typeface="Myriad Pro"/>
              </a:rPr>
              <a:t>	(Wartung, Aktualisierung)</a:t>
            </a:r>
          </a:p>
          <a:p>
            <a:r>
              <a:rPr lang="de-DE" smtClean="0">
                <a:latin typeface="Myriad Pro"/>
              </a:rPr>
              <a:t>Kosten</a:t>
            </a:r>
            <a:br>
              <a:rPr lang="de-DE" smtClean="0">
                <a:latin typeface="Myriad Pro"/>
              </a:rPr>
            </a:br>
            <a:r>
              <a:rPr lang="de-DE" smtClean="0">
                <a:latin typeface="Myriad Pro"/>
              </a:rPr>
              <a:t>	(Erstellung, Wartung, Speicherplatz, evtl. 	Lizenzen)</a:t>
            </a:r>
          </a:p>
        </p:txBody>
      </p:sp>
      <p:sp>
        <p:nvSpPr>
          <p:cNvPr id="27651" name="Foliennummernplatzhalt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AEA153-5C7D-4E86-8C1D-7A8F6733EA9C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I</a:t>
            </a:r>
            <a:r>
              <a:rPr lang="de-DE" dirty="0" smtClean="0"/>
              <a:t>nternetpräsenz – NUTZEN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 lnSpcReduction="10000"/>
          </a:bodyPr>
          <a:lstStyle/>
          <a:p>
            <a:pPr indent="-182880" algn="ctr" fontAlgn="auto">
              <a:spcAft>
                <a:spcPts val="0"/>
              </a:spcAft>
              <a:buFont typeface="Wingdings"/>
              <a:buChar char="à"/>
              <a:defRPr/>
            </a:pPr>
            <a:r>
              <a:rPr lang="de-D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subjektive Entscheidung!!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>
              <a:sym typeface="Wingdings" pitchFamily="2" charset="2"/>
            </a:endParaRP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dirty="0" smtClean="0">
                <a:sym typeface="Wingdings" pitchFamily="2" charset="2"/>
              </a:rPr>
              <a:t>Beispiele: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Mitgliederwerbung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intensive Jugendarbeit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aktive Öffentlichkeitsarbeit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Informationsplattform für Jedermann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Unterstützung / Spenden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Buchung für Auftritte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„Fangemeinde“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neue Kommunikationstechniken (z.Bsp. Video)</a:t>
            </a:r>
          </a:p>
        </p:txBody>
      </p:sp>
      <p:sp>
        <p:nvSpPr>
          <p:cNvPr id="29699" name="Foliennummernplatzhalt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F53BB8-69CA-4FC2-AC71-9B3885AD1906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27088" y="1628775"/>
            <a:ext cx="7273925" cy="6477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A</a:t>
            </a:r>
            <a:r>
              <a:rPr lang="de-DE" dirty="0" smtClean="0"/>
              <a:t>genda</a:t>
            </a:r>
            <a:endParaRPr lang="de-DE" dirty="0"/>
          </a:p>
        </p:txBody>
      </p:sp>
      <p:sp>
        <p:nvSpPr>
          <p:cNvPr id="31747" name="Inhaltsplatzhalter 2"/>
          <p:cNvSpPr>
            <a:spLocks noGrp="1"/>
          </p:cNvSpPr>
          <p:nvPr>
            <p:ph idx="1"/>
          </p:nvPr>
        </p:nvSpPr>
        <p:spPr>
          <a:xfrm>
            <a:off x="900113" y="1052513"/>
            <a:ext cx="7315200" cy="4032250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de-DE" smtClean="0">
                <a:latin typeface="Myriad Pro"/>
              </a:rPr>
              <a:t>Internetpräsenz – Warum?</a:t>
            </a:r>
          </a:p>
          <a:p>
            <a:pPr marL="514350" indent="-514350">
              <a:buClr>
                <a:schemeClr val="tx1"/>
              </a:buClr>
              <a:buFont typeface="Arial" charset="0"/>
              <a:buAutoNum type="arabicPeriod"/>
            </a:pPr>
            <a:r>
              <a:rPr lang="de-DE" smtClean="0">
                <a:solidFill>
                  <a:schemeClr val="bg1"/>
                </a:solidFill>
                <a:latin typeface="Myriad Pro"/>
              </a:rPr>
              <a:t>Möglichkeiten der Internetpräsenz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de-DE" smtClean="0">
                <a:latin typeface="Myriad Pro"/>
              </a:rPr>
              <a:t>Die eigene Homepage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de-DE" smtClean="0">
                <a:latin typeface="Myriad Pro"/>
              </a:rPr>
              <a:t>Häufige Fragen (FAQ)</a:t>
            </a:r>
          </a:p>
        </p:txBody>
      </p:sp>
      <p:sp>
        <p:nvSpPr>
          <p:cNvPr id="31748" name="Foliennummernplatzhalt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3A7857-2502-4FFE-A17D-F52BCC3B0862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258679"/>
            <a:ext cx="8035280" cy="11540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solidFill>
                  <a:srgbClr val="C00000"/>
                </a:solidFill>
              </a:rPr>
              <a:t>M</a:t>
            </a:r>
            <a:r>
              <a:rPr lang="de-DE" dirty="0" smtClean="0"/>
              <a:t>öglichkeiten der Internetpräsenz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de-DE" dirty="0" smtClean="0">
                <a:sym typeface="Wingdings" pitchFamily="2" charset="2"/>
              </a:rPr>
              <a:t>Abhängig vom gewünschten Nutzen eignen sich verschiedene Varianten mehr oder weniger: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 smtClean="0">
              <a:sym typeface="Wingdings" pitchFamily="2" charset="2"/>
            </a:endParaRP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Soziale Netzwerke</a:t>
            </a:r>
            <a:br>
              <a:rPr lang="de-DE" dirty="0" smtClean="0">
                <a:sym typeface="Wingdings" pitchFamily="2" charset="2"/>
              </a:rPr>
            </a:br>
            <a:r>
              <a:rPr lang="de-DE" sz="2200" dirty="0" smtClean="0">
                <a:sym typeface="Wingdings" pitchFamily="2" charset="2"/>
              </a:rPr>
              <a:t>(Twitter, Facebook, MySpace, etc.)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Subpages</a:t>
            </a:r>
            <a:br>
              <a:rPr lang="de-DE" dirty="0" smtClean="0">
                <a:sym typeface="Wingdings" pitchFamily="2" charset="2"/>
              </a:rPr>
            </a:br>
            <a:r>
              <a:rPr lang="de-DE" sz="2200" dirty="0" smtClean="0">
                <a:sym typeface="Wingdings" pitchFamily="2" charset="2"/>
              </a:rPr>
              <a:t>(Teilbereich auf bereits bestehender Homepage)</a:t>
            </a:r>
          </a:p>
          <a:p>
            <a:pPr indent="-182880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de-DE" dirty="0" smtClean="0">
                <a:sym typeface="Wingdings" pitchFamily="2" charset="2"/>
              </a:rPr>
              <a:t>eigene Homepage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 smtClean="0">
              <a:sym typeface="Wingdings" pitchFamily="2" charset="2"/>
            </a:endParaRP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endParaRPr lang="de-DE" dirty="0" smtClean="0">
              <a:sym typeface="Wingdings" pitchFamily="2" charset="2"/>
            </a:endParaRPr>
          </a:p>
        </p:txBody>
      </p:sp>
      <p:sp>
        <p:nvSpPr>
          <p:cNvPr id="33795" name="Foliennummernplatzhalter 8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4DF2E7-7233-465E-8D56-91260CC607E5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ktive">
  <a:themeElements>
    <a:clrScheme name="Perspek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k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0</TotalTime>
  <Words>1175</Words>
  <Application>Microsoft Office PowerPoint</Application>
  <PresentationFormat>On-screen Show (4:3)</PresentationFormat>
  <Paragraphs>358</Paragraphs>
  <Slides>35</Slides>
  <Notes>35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41" baseType="lpstr">
      <vt:lpstr>Arial</vt:lpstr>
      <vt:lpstr>Impact</vt:lpstr>
      <vt:lpstr>Myriad Pro</vt:lpstr>
      <vt:lpstr>Wingdings</vt:lpstr>
      <vt:lpstr>Calibri</vt:lpstr>
      <vt:lpstr>Perspektive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Folie 28</vt:lpstr>
      <vt:lpstr>Folie 29</vt:lpstr>
      <vt:lpstr>Folie 30</vt:lpstr>
      <vt:lpstr>Folie 31</vt:lpstr>
      <vt:lpstr>Folie 32</vt:lpstr>
      <vt:lpstr>Folie 33</vt:lpstr>
      <vt:lpstr>Folie 34</vt:lpstr>
      <vt:lpstr>Folie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Internetpräsenz</dc:title>
  <dc:creator>Tom</dc:creator>
  <cp:lastModifiedBy> </cp:lastModifiedBy>
  <cp:revision>197</cp:revision>
  <cp:lastPrinted>2011-05-21T05:59:57Z</cp:lastPrinted>
  <dcterms:created xsi:type="dcterms:W3CDTF">2011-05-09T11:39:22Z</dcterms:created>
  <dcterms:modified xsi:type="dcterms:W3CDTF">2011-09-25T10:15:54Z</dcterms:modified>
</cp:coreProperties>
</file>